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media/image15.jpg" ContentType="image/png"/>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6" r:id="rId15"/>
    <p:sldId id="277" r:id="rId16"/>
    <p:sldId id="269" r:id="rId17"/>
    <p:sldId id="270" r:id="rId18"/>
    <p:sldId id="271" r:id="rId19"/>
    <p:sldId id="272" r:id="rId20"/>
    <p:sldId id="273" r:id="rId21"/>
    <p:sldId id="274" r:id="rId22"/>
    <p:sldId id="275" r:id="rId23"/>
  </p:sldIdLst>
  <p:sldSz cx="12192000" cy="6858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7AE684"/>
    <a:srgbClr val="259B25"/>
    <a:srgbClr val="000000"/>
    <a:srgbClr val="0A0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snapToGrid="0">
      <p:cViewPr varScale="1">
        <p:scale>
          <a:sx n="105" d="100"/>
          <a:sy n="105" d="100"/>
        </p:scale>
        <p:origin x="714"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739" cy="513429"/>
          </a:xfrm>
          <a:prstGeom prst="rect">
            <a:avLst/>
          </a:prstGeom>
        </p:spPr>
        <p:txBody>
          <a:bodyPr vert="horz" lIns="94778" tIns="47389" rIns="94778" bIns="47389" rtlCol="0"/>
          <a:lstStyle>
            <a:lvl1pPr algn="l">
              <a:defRPr sz="1200"/>
            </a:lvl1pPr>
          </a:lstStyle>
          <a:p>
            <a:endParaRPr lang="fr-FR"/>
          </a:p>
        </p:txBody>
      </p:sp>
      <p:sp>
        <p:nvSpPr>
          <p:cNvPr id="3" name="Espace réservé de la date 2"/>
          <p:cNvSpPr>
            <a:spLocks noGrp="1"/>
          </p:cNvSpPr>
          <p:nvPr>
            <p:ph type="dt" idx="1"/>
          </p:nvPr>
        </p:nvSpPr>
        <p:spPr>
          <a:xfrm>
            <a:off x="4023093" y="0"/>
            <a:ext cx="3077739" cy="513429"/>
          </a:xfrm>
          <a:prstGeom prst="rect">
            <a:avLst/>
          </a:prstGeom>
        </p:spPr>
        <p:txBody>
          <a:bodyPr vert="horz" lIns="94778" tIns="47389" rIns="94778" bIns="47389" rtlCol="0"/>
          <a:lstStyle>
            <a:lvl1pPr algn="r">
              <a:defRPr sz="1200"/>
            </a:lvl1pPr>
          </a:lstStyle>
          <a:p>
            <a:fld id="{F452E299-3914-49EC-A72E-73F8FF030DB3}" type="datetimeFigureOut">
              <a:rPr lang="fr-FR" smtClean="0"/>
              <a:t>06/07/2023</a:t>
            </a:fld>
            <a:endParaRPr lang="fr-FR"/>
          </a:p>
        </p:txBody>
      </p:sp>
      <p:sp>
        <p:nvSpPr>
          <p:cNvPr id="4" name="Espace réservé de l'image des diapositives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4778" tIns="47389" rIns="94778" bIns="47389" rtlCol="0" anchor="ctr"/>
          <a:lstStyle/>
          <a:p>
            <a:endParaRPr lang="fr-FR"/>
          </a:p>
        </p:txBody>
      </p:sp>
      <p:sp>
        <p:nvSpPr>
          <p:cNvPr id="5" name="Espace réservé des notes 4"/>
          <p:cNvSpPr>
            <a:spLocks noGrp="1"/>
          </p:cNvSpPr>
          <p:nvPr>
            <p:ph type="body" sz="quarter" idx="3"/>
          </p:nvPr>
        </p:nvSpPr>
        <p:spPr>
          <a:xfrm>
            <a:off x="710248" y="4924643"/>
            <a:ext cx="5681980" cy="4029254"/>
          </a:xfrm>
          <a:prstGeom prst="rect">
            <a:avLst/>
          </a:prstGeom>
        </p:spPr>
        <p:txBody>
          <a:bodyPr vert="horz" lIns="94778" tIns="47389" rIns="94778" bIns="47389"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19599"/>
            <a:ext cx="3077739" cy="513428"/>
          </a:xfrm>
          <a:prstGeom prst="rect">
            <a:avLst/>
          </a:prstGeom>
        </p:spPr>
        <p:txBody>
          <a:bodyPr vert="horz" lIns="94778" tIns="47389" rIns="94778" bIns="473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093" y="9719599"/>
            <a:ext cx="3077739" cy="513428"/>
          </a:xfrm>
          <a:prstGeom prst="rect">
            <a:avLst/>
          </a:prstGeom>
        </p:spPr>
        <p:txBody>
          <a:bodyPr vert="horz" lIns="94778" tIns="47389" rIns="94778" bIns="47389" rtlCol="0" anchor="b"/>
          <a:lstStyle>
            <a:lvl1pPr algn="r">
              <a:defRPr sz="1200"/>
            </a:lvl1pPr>
          </a:lstStyle>
          <a:p>
            <a:fld id="{1C5D996F-41CE-4C95-B6BF-F2E233C8F5BA}" type="slidenum">
              <a:rPr lang="fr-FR" smtClean="0"/>
              <a:t>‹N°›</a:t>
            </a:fld>
            <a:endParaRPr lang="fr-FR"/>
          </a:p>
        </p:txBody>
      </p:sp>
    </p:spTree>
    <p:extLst>
      <p:ext uri="{BB962C8B-B14F-4D97-AF65-F5344CB8AC3E}">
        <p14:creationId xmlns:p14="http://schemas.microsoft.com/office/powerpoint/2010/main" val="336992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FD2F3A8B-5ECF-4683-8F20-0C66E1252E2F}"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422869829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9C90D88-30BB-441D-B530-AD0D89295B20}"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196153687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2365163-8D9B-420B-87E8-5E42F0477723}"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9661546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C509D371-053B-4A68-8B3A-CE5DD43BB9D4}"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2606436321"/>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263BFD6-F489-4835-8BFA-145FBBC677BB}"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81114144"/>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1FFCC8D-0D81-4628-966C-E9FFE68B56EE}"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218004013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6A8590D-3462-40F7-983C-262AA542A7EB}"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148735517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B175801-1D2A-4AB5-8AB5-4A322E18A1F8}"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11401984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5A4EE7F-4CC1-453A-9786-C658C75E9F4D}"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29436332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FDB786BA-01AE-41B5-B718-0CE2E1E48C07}" type="datetime1">
              <a:rPr lang="fr-FR" smtClean="0"/>
              <a:t>06/07/2023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113231883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C4808A3-2A6B-48EF-9A18-38652593F273}" type="datetime1">
              <a:rPr lang="fr-FR" smtClean="0"/>
              <a:t>06/07/2023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4292436808"/>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FAE56B4-5E22-4030-A551-EB9C3EE112D4}" type="datetime1">
              <a:rPr lang="fr-FR" smtClean="0"/>
              <a:t>06/07/2023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852389080"/>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055C8DB-69A4-46F5-BDBA-6119A7F75BFA}" type="datetime1">
              <a:rPr lang="fr-FR" smtClean="0"/>
              <a:t>06/07/2023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91706564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43ADD-271D-4C8C-B993-EF0D1DE8E371}" type="datetime1">
              <a:rPr lang="fr-FR" smtClean="0"/>
              <a:t>06/07/2023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236960201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3402A630-AA2B-44E8-826A-0B774F70B53F}" type="datetime1">
              <a:rPr lang="fr-FR" smtClean="0"/>
              <a:t>06/07/2023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1757462336"/>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E5B546-4B3B-48A0-B8BF-3C7B193A5E4F}" type="datetime1">
              <a:rPr lang="fr-FR" smtClean="0"/>
              <a:t>06/07/2023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D1DA78C-0460-4633-B9A7-90C84C289958}" type="slidenum">
              <a:rPr lang="fr-FR" smtClean="0"/>
              <a:t>‹N°›</a:t>
            </a:fld>
            <a:endParaRPr lang="fr-FR"/>
          </a:p>
        </p:txBody>
      </p:sp>
    </p:spTree>
    <p:extLst>
      <p:ext uri="{BB962C8B-B14F-4D97-AF65-F5344CB8AC3E}">
        <p14:creationId xmlns:p14="http://schemas.microsoft.com/office/powerpoint/2010/main" val="130550358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EA485B-0772-42FC-A4D9-1B9AFE627C1D}" type="datetime1">
              <a:rPr lang="fr-FR" smtClean="0"/>
              <a:t>06/07/2023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1DA78C-0460-4633-B9A7-90C84C289958}" type="slidenum">
              <a:rPr lang="fr-FR" smtClean="0"/>
              <a:t>‹N°›</a:t>
            </a:fld>
            <a:endParaRPr lang="fr-FR"/>
          </a:p>
        </p:txBody>
      </p:sp>
    </p:spTree>
    <p:extLst>
      <p:ext uri="{BB962C8B-B14F-4D97-AF65-F5344CB8AC3E}">
        <p14:creationId xmlns:p14="http://schemas.microsoft.com/office/powerpoint/2010/main" val="30718093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spd="slow">
    <p:wipe/>
  </p:transition>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ntranet.vandoeuvre.net/category/mes-infos-rh/" TargetMode="Externa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hyperlink" Target="https://www.intranet.vandoeuvre.net/2022/08/24/supplement-familial-de-traitement-nouveau-formulaire/" TargetMode="External"/><Relationship Id="rId4" Type="http://schemas.openxmlformats.org/officeDocument/2006/relationships/hyperlink" Target="https://www.intranet.vandoeuvre.net/2022/07/12/formulaire-de-demande-de-teletravail/"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hyperlink" Target="https://www.cnas.fr/" TargetMode="External"/><Relationship Id="rId7" Type="http://schemas.openxmlformats.org/officeDocument/2006/relationships/hyperlink" Target="https://www.vandoeuvre.fr/bien-etre/mobilites/"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s://www.intranet.vandoeuvre.net/boite-a-outils/" TargetMode="External"/><Relationship Id="rId5" Type="http://schemas.openxmlformats.org/officeDocument/2006/relationships/hyperlink" Target="https://www.intranet.vandoeuvre.net/2021/01/27/reglement-dutilisation-des-vehicules/" TargetMode="External"/><Relationship Id="rId4" Type="http://schemas.openxmlformats.org/officeDocument/2006/relationships/hyperlink" Target="https://www.intranet.vandoeuvre.net/2022/03/14/adoptons-le-velo/"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onction-publique.gouv.fr/etre-agent-public/mes-droits-et-obligations" TargetMode="Externa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hyperlink" Target="https://www.intranet.vandoeuvre.net/2023/06/22/reglement-interieur-de-la-ville-de-vandoeuvr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ntranet.vandoeuvre.net/prevention/" TargetMode="Externa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hyperlink" Target="https://www.intranet.vandoeuvre.net/2023/01/09/planning-permanences-de-lassistance-social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ntranet.vandoeuvre.net/prevention/" TargetMode="Externa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hyperlink" Target="https://www.agirhe.cdg54.fr/TDB/CDGCO.aspx?hr=signal" TargetMode="External"/><Relationship Id="rId4" Type="http://schemas.openxmlformats.org/officeDocument/2006/relationships/hyperlink" Target="https://www.intranet.vandoeuvre.net/2022/02/25/dispositif-de-signalement-actes-de-violences-discrimination-harcelement-et-agissement-sexist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intranet.vandoeuvre.net/formations/formations-habilitation/" TargetMode="Externa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7.png"/><Relationship Id="rId4" Type="http://schemas.openxmlformats.org/officeDocument/2006/relationships/hyperlink" Target="https://www.intranet.vandoeuvre.net/preven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ntranet.vandoeuvre.net/organismes-paritaires/" TargetMode="Externa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hyperlink" Target="https://www.intranet.vandoeuvre.net/2022/11/18/elections-des-representants-du-personne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vandoeuvre.fr/bien-etre/nature/espaces-verts/" TargetMode="External"/><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19.jpeg"/><Relationship Id="rId5" Type="http://schemas.openxmlformats.org/officeDocument/2006/relationships/hyperlink" Target="https://www.vandoeuvre.fr/bien-etre/nature/jardins-familiaux-et-partages/"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vandoeuvre.fr/bienvenue-la-ville/unis-autour-des-solidarites/les-marches-des-produits-des-jardins-du-monde-et-du-coeur/" TargetMode="External"/><Relationship Id="rId7" Type="http://schemas.openxmlformats.org/officeDocument/2006/relationships/hyperlink" Target="https://www.vandoeuvre.fr/bien-etre/culture/universite-populaire/" TargetMode="Externa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hyperlink" Target="https://www.vandoeuvre.fr/bien-etre/culture/mjc/" TargetMode="External"/><Relationship Id="rId5" Type="http://schemas.openxmlformats.org/officeDocument/2006/relationships/hyperlink" Target="https://www.associations-vandoeuvre.fr/" TargetMode="External"/><Relationship Id="rId4" Type="http://schemas.openxmlformats.org/officeDocument/2006/relationships/hyperlink" Target="https://www.vandoeuvre.fr/bien-etre/consommatio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hippodromenancy.fr/hippodrome-nancy/accueil.html" TargetMode="External"/><Relationship Id="rId3" Type="http://schemas.openxmlformats.org/officeDocument/2006/relationships/hyperlink" Target="https://www.vandoeuvre.fr/bienvenue-la-ville/1-cite-en-100-nationalites-reinventer-lengagement-autour-dune-commune/jumelages/" TargetMode="External"/><Relationship Id="rId7" Type="http://schemas.openxmlformats.org/officeDocument/2006/relationships/hyperlink" Target="https://destination-nancy.com/nos-equipements/le-parc-expo/" TargetMode="Externa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hyperlink" Target="https://www.grandnancy.eu/la-metropole/decouvrir-la-metropole" TargetMode="External"/><Relationship Id="rId5" Type="http://schemas.openxmlformats.org/officeDocument/2006/relationships/image" Target="../media/image21.jpeg"/><Relationship Id="rId4" Type="http://schemas.openxmlformats.org/officeDocument/2006/relationships/hyperlink" Target="https://www.vandoeuvre.fr/bien-etre/culture/ccam/"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1.xml"/><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slide" Target="slide20.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6.xml"/><Relationship Id="rId10" Type="http://schemas.openxmlformats.org/officeDocument/2006/relationships/slide" Target="slide17.xml"/><Relationship Id="rId4" Type="http://schemas.openxmlformats.org/officeDocument/2006/relationships/slide" Target="slide5.xml"/><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3.jpeg"/><Relationship Id="rId5" Type="http://schemas.openxmlformats.org/officeDocument/2006/relationships/hyperlink" Target="https://www.vandoeuvre.fr/bien-vivre/enfance-et-famille/petite-enfance/" TargetMode="External"/><Relationship Id="rId4" Type="http://schemas.openxmlformats.org/officeDocument/2006/relationships/hyperlink" Target="https://www.vandoeuvre.fr/fiche-annuaire/residence-autonomie-les-jonquilles/"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ntranet.vandoeuvre.net/2023/06/26/charte-elus-agents/" TargetMode="External"/><Relationship Id="rId3" Type="http://schemas.openxmlformats.org/officeDocument/2006/relationships/hyperlink" Target="https://www.vandoeuvre.fr/bien-vivre/enfance-et-famille/ecoles-colleges-lycees-universites/" TargetMode="External"/><Relationship Id="rId7" Type="http://schemas.openxmlformats.org/officeDocument/2006/relationships/hyperlink" Target="https://www.intranet.vandoeuvre.net/agenda-partage/" TargetMode="External"/><Relationship Id="rId2" Type="http://schemas.openxmlformats.org/officeDocument/2006/relationships/slideLayout" Target="../slideLayouts/slideLayout7.xml"/><Relationship Id="rId1" Type="http://schemas.openxmlformats.org/officeDocument/2006/relationships/tags" Target="../tags/tag20.xml"/><Relationship Id="rId6" Type="http://schemas.openxmlformats.org/officeDocument/2006/relationships/hyperlink" Target="https://www.intranet.vandoeuvre.net/category/demarche-de-progres/" TargetMode="External"/><Relationship Id="rId5" Type="http://schemas.openxmlformats.org/officeDocument/2006/relationships/hyperlink" Target="https://www.intranet.vandoeuvre.net/2023/06/22/rapport-dactivite-2022/" TargetMode="External"/><Relationship Id="rId4" Type="http://schemas.openxmlformats.org/officeDocument/2006/relationships/hyperlink" Target="https://www.vandoeuvre.fr/vie-municipale/politique-de-la-vill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hyperlink" Target="file:///\\SFIC3\VAN_Commun\Secr&#233;tariat%20g&#233;n&#233;ral\Livret%20d'accueil" TargetMode="External"/><Relationship Id="rId4" Type="http://schemas.openxmlformats.org/officeDocument/2006/relationships/hyperlink" Target="file:///\\SFIC3\VAN_Commun\_DSIT\Nouvel%20arrivan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vandoeuvre.fr/bien-etre/action-sociale/" TargetMode="External"/><Relationship Id="rId3" Type="http://schemas.openxmlformats.org/officeDocument/2006/relationships/hyperlink" Target="https://www.vandoeuvre.fr/bienvenue-la-ville/je-suis-vandoperien-20-siecles-dhistoire/" TargetMode="External"/><Relationship Id="rId7" Type="http://schemas.openxmlformats.org/officeDocument/2006/relationships/hyperlink" Target="https://www.intranet.vandoeuvre.net/wp-content/uploads/2023/03/Organigramme-detaille-des-services.pdf" TargetMode="Externa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hyperlink" Target="https://www.intranet.vandoeuvre.net/wp-content/uploads/2021/07/ORGANIGRAMME.pdf" TargetMode="External"/><Relationship Id="rId5" Type="http://schemas.openxmlformats.org/officeDocument/2006/relationships/hyperlink" Target="https://www.vandoeuvre.fr/vie-municipale/le-maire-et-les-elus/" TargetMode="External"/><Relationship Id="rId4" Type="http://schemas.openxmlformats.org/officeDocument/2006/relationships/image" Target="../media/image5.jpeg"/><Relationship Id="rId9" Type="http://schemas.openxmlformats.org/officeDocument/2006/relationships/hyperlink" Target="https://www.vandoeuvre.fr/bien-vivre/enfance-et-famille/reussite-educativ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vandoeuvre.fr/carte-interactive/" TargetMode="Externa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https://www.vandoeuvre.fr/bien-etre/sports/equipements-sportif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hyperlink" Target="https://www.vandoeuvre.fr/bien-etre/culture/mediatheque/" TargetMode="External"/><Relationship Id="rId4" Type="http://schemas.openxmlformats.org/officeDocument/2006/relationships/hyperlink" Target="https://www.ludotheque.vandoeuvre.n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https://www.vandoeuvre.fr/bien-etre/culture/orchestre-dharmonie/" TargetMode="External"/><Relationship Id="rId5" Type="http://schemas.openxmlformats.org/officeDocument/2006/relationships/hyperlink" Target="https://www.vandoeuvre.fr/fiche-annuaire/ecole-municipale-de-musique/"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s://www.intranet.vandoeuvre.net/2019/07/03/le-referent-dontologue/" TargetMode="External"/><Relationship Id="rId3" Type="http://schemas.openxmlformats.org/officeDocument/2006/relationships/hyperlink" Target="https://www.intranet.vandoeuvre.net/temps-de-travail/salaire/" TargetMode="External"/><Relationship Id="rId7" Type="http://schemas.openxmlformats.org/officeDocument/2006/relationships/hyperlink" Target="https://www.intranet.vandoeuvre.net/formations/" TargetMode="Externa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https://www.intranet.vandoeuvre.net/2021/05/25/retour-aux-1607h/" TargetMode="External"/><Relationship Id="rId5" Type="http://schemas.openxmlformats.org/officeDocument/2006/relationships/hyperlink" Target="https://www.intranet.vandoeuvre.net/temps-de-travail/autorisations-exceptionnelles-dabsence/" TargetMode="External"/><Relationship Id="rId10" Type="http://schemas.openxmlformats.org/officeDocument/2006/relationships/hyperlink" Target="https://www.intranet.vandoeuvre.net/infos-carriere/lavancement/" TargetMode="External"/><Relationship Id="rId4" Type="http://schemas.openxmlformats.org/officeDocument/2006/relationships/hyperlink" Target="https://www.intranet.vandoeuvre.net/wp-content/uploads/2023/06/ptit-dej-bulletin-de-paie-002.pdf" TargetMode="External"/><Relationship Id="rId9" Type="http://schemas.openxmlformats.org/officeDocument/2006/relationships/hyperlink" Target="https://formulaires.demarches.g-ny.eu/protection-donnees-personnelles/exercice-de-vos-droits-informatique-et-liber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e 83"/>
          <p:cNvGrpSpPr/>
          <p:nvPr/>
        </p:nvGrpSpPr>
        <p:grpSpPr>
          <a:xfrm>
            <a:off x="0" y="0"/>
            <a:ext cx="2955851" cy="6857248"/>
            <a:chOff x="0" y="0"/>
            <a:chExt cx="2194560" cy="9125712"/>
          </a:xfrm>
        </p:grpSpPr>
        <p:sp>
          <p:nvSpPr>
            <p:cNvPr id="85" name="Rectangle 84"/>
            <p:cNvSpPr/>
            <p:nvPr/>
          </p:nvSpPr>
          <p:spPr>
            <a:xfrm>
              <a:off x="0" y="0"/>
              <a:ext cx="194535" cy="91257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86" name="Pentagone 85"/>
            <p:cNvSpPr/>
            <p:nvPr/>
          </p:nvSpPr>
          <p:spPr>
            <a:xfrm>
              <a:off x="0" y="2447611"/>
              <a:ext cx="2194560" cy="55205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182880" bIns="0" numCol="1" spcCol="0" rtlCol="0" fromWordArt="0" anchor="ctr" anchorCtr="0" forceAA="0" compatLnSpc="1">
              <a:prstTxWarp prst="textNoShape">
                <a:avLst/>
              </a:prstTxWarp>
              <a:noAutofit/>
            </a:bodyPr>
            <a:lstStyle/>
            <a:p>
              <a:pPr algn="r">
                <a:spcAft>
                  <a:spcPts val="0"/>
                </a:spcAft>
              </a:pPr>
              <a:r>
                <a:rPr lang="fr-FR" sz="1400">
                  <a:solidFill>
                    <a:srgbClr val="FFFFFF"/>
                  </a:solidFill>
                  <a:effectLst/>
                  <a:ea typeface="Times New Roman" panose="02020603050405020304" pitchFamily="18" charset="0"/>
                  <a:cs typeface="Times New Roman" panose="02020603050405020304" pitchFamily="18" charset="0"/>
                </a:rPr>
                <a:t>     </a:t>
              </a:r>
              <a:endParaRPr lang="fr-FR" sz="1100">
                <a:effectLst/>
                <a:ea typeface="Times New Roman" panose="02020603050405020304" pitchFamily="18" charset="0"/>
                <a:cs typeface="Times New Roman" panose="02020603050405020304" pitchFamily="18" charset="0"/>
              </a:endParaRPr>
            </a:p>
          </p:txBody>
        </p:sp>
        <p:grpSp>
          <p:nvGrpSpPr>
            <p:cNvPr id="87" name="Groupe 86"/>
            <p:cNvGrpSpPr/>
            <p:nvPr/>
          </p:nvGrpSpPr>
          <p:grpSpPr>
            <a:xfrm>
              <a:off x="76200" y="4210050"/>
              <a:ext cx="2057400" cy="4910328"/>
              <a:chOff x="80645" y="4211812"/>
              <a:chExt cx="1306273" cy="3121026"/>
            </a:xfrm>
          </p:grpSpPr>
          <p:grpSp>
            <p:nvGrpSpPr>
              <p:cNvPr id="88" name="Groupe 87"/>
              <p:cNvGrpSpPr>
                <a:grpSpLocks noChangeAspect="1"/>
              </p:cNvGrpSpPr>
              <p:nvPr/>
            </p:nvGrpSpPr>
            <p:grpSpPr>
              <a:xfrm>
                <a:off x="141062" y="4211812"/>
                <a:ext cx="1047750" cy="3121026"/>
                <a:chOff x="141062" y="4211812"/>
                <a:chExt cx="1047750" cy="3121026"/>
              </a:xfrm>
            </p:grpSpPr>
            <p:sp>
              <p:nvSpPr>
                <p:cNvPr id="101" name="Forme libre 100"/>
                <p:cNvSpPr>
                  <a:spLocks/>
                </p:cNvSpPr>
                <p:nvPr/>
              </p:nvSpPr>
              <p:spPr bwMode="auto">
                <a:xfrm>
                  <a:off x="369662" y="6216825"/>
                  <a:ext cx="193675" cy="698500"/>
                </a:xfrm>
                <a:custGeom>
                  <a:avLst/>
                  <a:gdLst>
                    <a:gd name="T0" fmla="*/ 0 w 122"/>
                    <a:gd name="T1" fmla="*/ 0 h 440"/>
                    <a:gd name="T2" fmla="*/ 39 w 122"/>
                    <a:gd name="T3" fmla="*/ 152 h 440"/>
                    <a:gd name="T4" fmla="*/ 84 w 122"/>
                    <a:gd name="T5" fmla="*/ 304 h 440"/>
                    <a:gd name="T6" fmla="*/ 122 w 122"/>
                    <a:gd name="T7" fmla="*/ 417 h 440"/>
                    <a:gd name="T8" fmla="*/ 122 w 122"/>
                    <a:gd name="T9" fmla="*/ 440 h 440"/>
                    <a:gd name="T10" fmla="*/ 76 w 122"/>
                    <a:gd name="T11" fmla="*/ 306 h 440"/>
                    <a:gd name="T12" fmla="*/ 39 w 122"/>
                    <a:gd name="T13" fmla="*/ 180 h 440"/>
                    <a:gd name="T14" fmla="*/ 6 w 122"/>
                    <a:gd name="T15" fmla="*/ 53 h 440"/>
                    <a:gd name="T16" fmla="*/ 0 w 122"/>
                    <a:gd name="T1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440">
                      <a:moveTo>
                        <a:pt x="0" y="0"/>
                      </a:moveTo>
                      <a:lnTo>
                        <a:pt x="39" y="152"/>
                      </a:lnTo>
                      <a:lnTo>
                        <a:pt x="84" y="304"/>
                      </a:lnTo>
                      <a:lnTo>
                        <a:pt x="122" y="417"/>
                      </a:lnTo>
                      <a:lnTo>
                        <a:pt x="122" y="440"/>
                      </a:lnTo>
                      <a:lnTo>
                        <a:pt x="76" y="306"/>
                      </a:lnTo>
                      <a:lnTo>
                        <a:pt x="39" y="180"/>
                      </a:lnTo>
                      <a:lnTo>
                        <a:pt x="6" y="53"/>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2" name="Forme libre 101"/>
                <p:cNvSpPr>
                  <a:spLocks/>
                </p:cNvSpPr>
                <p:nvPr/>
              </p:nvSpPr>
              <p:spPr bwMode="auto">
                <a:xfrm>
                  <a:off x="572862" y="6905800"/>
                  <a:ext cx="184150" cy="427038"/>
                </a:xfrm>
                <a:custGeom>
                  <a:avLst/>
                  <a:gdLst>
                    <a:gd name="T0" fmla="*/ 0 w 116"/>
                    <a:gd name="T1" fmla="*/ 0 h 269"/>
                    <a:gd name="T2" fmla="*/ 8 w 116"/>
                    <a:gd name="T3" fmla="*/ 19 h 269"/>
                    <a:gd name="T4" fmla="*/ 37 w 116"/>
                    <a:gd name="T5" fmla="*/ 93 h 269"/>
                    <a:gd name="T6" fmla="*/ 67 w 116"/>
                    <a:gd name="T7" fmla="*/ 167 h 269"/>
                    <a:gd name="T8" fmla="*/ 116 w 116"/>
                    <a:gd name="T9" fmla="*/ 269 h 269"/>
                    <a:gd name="T10" fmla="*/ 108 w 116"/>
                    <a:gd name="T11" fmla="*/ 269 h 269"/>
                    <a:gd name="T12" fmla="*/ 60 w 116"/>
                    <a:gd name="T13" fmla="*/ 169 h 269"/>
                    <a:gd name="T14" fmla="*/ 30 w 116"/>
                    <a:gd name="T15" fmla="*/ 98 h 269"/>
                    <a:gd name="T16" fmla="*/ 1 w 116"/>
                    <a:gd name="T17" fmla="*/ 25 h 269"/>
                    <a:gd name="T18" fmla="*/ 0 w 116"/>
                    <a:gd name="T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269">
                      <a:moveTo>
                        <a:pt x="0" y="0"/>
                      </a:moveTo>
                      <a:lnTo>
                        <a:pt x="8" y="19"/>
                      </a:lnTo>
                      <a:lnTo>
                        <a:pt x="37" y="93"/>
                      </a:lnTo>
                      <a:lnTo>
                        <a:pt x="67" y="167"/>
                      </a:lnTo>
                      <a:lnTo>
                        <a:pt x="116" y="269"/>
                      </a:lnTo>
                      <a:lnTo>
                        <a:pt x="108" y="269"/>
                      </a:lnTo>
                      <a:lnTo>
                        <a:pt x="60" y="169"/>
                      </a:lnTo>
                      <a:lnTo>
                        <a:pt x="30" y="98"/>
                      </a:lnTo>
                      <a:lnTo>
                        <a:pt x="1" y="2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3" name="Forme libre 102"/>
                <p:cNvSpPr>
                  <a:spLocks/>
                </p:cNvSpPr>
                <p:nvPr/>
              </p:nvSpPr>
              <p:spPr bwMode="auto">
                <a:xfrm>
                  <a:off x="141062" y="4211812"/>
                  <a:ext cx="222250" cy="2019300"/>
                </a:xfrm>
                <a:custGeom>
                  <a:avLst/>
                  <a:gdLst>
                    <a:gd name="T0" fmla="*/ 0 w 140"/>
                    <a:gd name="T1" fmla="*/ 0 h 1272"/>
                    <a:gd name="T2" fmla="*/ 0 w 140"/>
                    <a:gd name="T3" fmla="*/ 0 h 1272"/>
                    <a:gd name="T4" fmla="*/ 1 w 140"/>
                    <a:gd name="T5" fmla="*/ 79 h 1272"/>
                    <a:gd name="T6" fmla="*/ 3 w 140"/>
                    <a:gd name="T7" fmla="*/ 159 h 1272"/>
                    <a:gd name="T8" fmla="*/ 12 w 140"/>
                    <a:gd name="T9" fmla="*/ 317 h 1272"/>
                    <a:gd name="T10" fmla="*/ 23 w 140"/>
                    <a:gd name="T11" fmla="*/ 476 h 1272"/>
                    <a:gd name="T12" fmla="*/ 39 w 140"/>
                    <a:gd name="T13" fmla="*/ 634 h 1272"/>
                    <a:gd name="T14" fmla="*/ 58 w 140"/>
                    <a:gd name="T15" fmla="*/ 792 h 1272"/>
                    <a:gd name="T16" fmla="*/ 83 w 140"/>
                    <a:gd name="T17" fmla="*/ 948 h 1272"/>
                    <a:gd name="T18" fmla="*/ 107 w 140"/>
                    <a:gd name="T19" fmla="*/ 1086 h 1272"/>
                    <a:gd name="T20" fmla="*/ 135 w 140"/>
                    <a:gd name="T21" fmla="*/ 1223 h 1272"/>
                    <a:gd name="T22" fmla="*/ 140 w 140"/>
                    <a:gd name="T23" fmla="*/ 1272 h 1272"/>
                    <a:gd name="T24" fmla="*/ 138 w 140"/>
                    <a:gd name="T25" fmla="*/ 1262 h 1272"/>
                    <a:gd name="T26" fmla="*/ 105 w 140"/>
                    <a:gd name="T27" fmla="*/ 1106 h 1272"/>
                    <a:gd name="T28" fmla="*/ 77 w 140"/>
                    <a:gd name="T29" fmla="*/ 949 h 1272"/>
                    <a:gd name="T30" fmla="*/ 53 w 140"/>
                    <a:gd name="T31" fmla="*/ 792 h 1272"/>
                    <a:gd name="T32" fmla="*/ 35 w 140"/>
                    <a:gd name="T33" fmla="*/ 634 h 1272"/>
                    <a:gd name="T34" fmla="*/ 20 w 140"/>
                    <a:gd name="T35" fmla="*/ 476 h 1272"/>
                    <a:gd name="T36" fmla="*/ 9 w 140"/>
                    <a:gd name="T37" fmla="*/ 317 h 1272"/>
                    <a:gd name="T38" fmla="*/ 2 w 140"/>
                    <a:gd name="T39" fmla="*/ 159 h 1272"/>
                    <a:gd name="T40" fmla="*/ 0 w 140"/>
                    <a:gd name="T41" fmla="*/ 79 h 1272"/>
                    <a:gd name="T42" fmla="*/ 0 w 140"/>
                    <a:gd name="T43"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1272">
                      <a:moveTo>
                        <a:pt x="0" y="0"/>
                      </a:moveTo>
                      <a:lnTo>
                        <a:pt x="0" y="0"/>
                      </a:lnTo>
                      <a:lnTo>
                        <a:pt x="1" y="79"/>
                      </a:lnTo>
                      <a:lnTo>
                        <a:pt x="3" y="159"/>
                      </a:lnTo>
                      <a:lnTo>
                        <a:pt x="12" y="317"/>
                      </a:lnTo>
                      <a:lnTo>
                        <a:pt x="23" y="476"/>
                      </a:lnTo>
                      <a:lnTo>
                        <a:pt x="39" y="634"/>
                      </a:lnTo>
                      <a:lnTo>
                        <a:pt x="58" y="792"/>
                      </a:lnTo>
                      <a:lnTo>
                        <a:pt x="83" y="948"/>
                      </a:lnTo>
                      <a:lnTo>
                        <a:pt x="107" y="1086"/>
                      </a:lnTo>
                      <a:lnTo>
                        <a:pt x="135" y="1223"/>
                      </a:lnTo>
                      <a:lnTo>
                        <a:pt x="140" y="1272"/>
                      </a:lnTo>
                      <a:lnTo>
                        <a:pt x="138" y="1262"/>
                      </a:lnTo>
                      <a:lnTo>
                        <a:pt x="105" y="1106"/>
                      </a:lnTo>
                      <a:lnTo>
                        <a:pt x="77" y="949"/>
                      </a:lnTo>
                      <a:lnTo>
                        <a:pt x="53" y="792"/>
                      </a:lnTo>
                      <a:lnTo>
                        <a:pt x="35" y="634"/>
                      </a:lnTo>
                      <a:lnTo>
                        <a:pt x="20" y="476"/>
                      </a:lnTo>
                      <a:lnTo>
                        <a:pt x="9" y="317"/>
                      </a:lnTo>
                      <a:lnTo>
                        <a:pt x="2" y="159"/>
                      </a:lnTo>
                      <a:lnTo>
                        <a:pt x="0" y="79"/>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orme libre 103"/>
                <p:cNvSpPr>
                  <a:spLocks/>
                </p:cNvSpPr>
                <p:nvPr/>
              </p:nvSpPr>
              <p:spPr bwMode="auto">
                <a:xfrm>
                  <a:off x="341087" y="4861100"/>
                  <a:ext cx="71438" cy="1355725"/>
                </a:xfrm>
                <a:custGeom>
                  <a:avLst/>
                  <a:gdLst>
                    <a:gd name="T0" fmla="*/ 45 w 45"/>
                    <a:gd name="T1" fmla="*/ 0 h 854"/>
                    <a:gd name="T2" fmla="*/ 45 w 45"/>
                    <a:gd name="T3" fmla="*/ 0 h 854"/>
                    <a:gd name="T4" fmla="*/ 35 w 45"/>
                    <a:gd name="T5" fmla="*/ 66 h 854"/>
                    <a:gd name="T6" fmla="*/ 26 w 45"/>
                    <a:gd name="T7" fmla="*/ 133 h 854"/>
                    <a:gd name="T8" fmla="*/ 14 w 45"/>
                    <a:gd name="T9" fmla="*/ 267 h 854"/>
                    <a:gd name="T10" fmla="*/ 6 w 45"/>
                    <a:gd name="T11" fmla="*/ 401 h 854"/>
                    <a:gd name="T12" fmla="*/ 3 w 45"/>
                    <a:gd name="T13" fmla="*/ 534 h 854"/>
                    <a:gd name="T14" fmla="*/ 6 w 45"/>
                    <a:gd name="T15" fmla="*/ 669 h 854"/>
                    <a:gd name="T16" fmla="*/ 14 w 45"/>
                    <a:gd name="T17" fmla="*/ 803 h 854"/>
                    <a:gd name="T18" fmla="*/ 18 w 45"/>
                    <a:gd name="T19" fmla="*/ 854 h 854"/>
                    <a:gd name="T20" fmla="*/ 18 w 45"/>
                    <a:gd name="T21" fmla="*/ 851 h 854"/>
                    <a:gd name="T22" fmla="*/ 9 w 45"/>
                    <a:gd name="T23" fmla="*/ 814 h 854"/>
                    <a:gd name="T24" fmla="*/ 8 w 45"/>
                    <a:gd name="T25" fmla="*/ 803 h 854"/>
                    <a:gd name="T26" fmla="*/ 1 w 45"/>
                    <a:gd name="T27" fmla="*/ 669 h 854"/>
                    <a:gd name="T28" fmla="*/ 0 w 45"/>
                    <a:gd name="T29" fmla="*/ 534 h 854"/>
                    <a:gd name="T30" fmla="*/ 3 w 45"/>
                    <a:gd name="T31" fmla="*/ 401 h 854"/>
                    <a:gd name="T32" fmla="*/ 12 w 45"/>
                    <a:gd name="T33" fmla="*/ 267 h 854"/>
                    <a:gd name="T34" fmla="*/ 25 w 45"/>
                    <a:gd name="T35" fmla="*/ 132 h 854"/>
                    <a:gd name="T36" fmla="*/ 34 w 45"/>
                    <a:gd name="T37" fmla="*/ 66 h 854"/>
                    <a:gd name="T38" fmla="*/ 45 w 45"/>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854">
                      <a:moveTo>
                        <a:pt x="45" y="0"/>
                      </a:moveTo>
                      <a:lnTo>
                        <a:pt x="45" y="0"/>
                      </a:lnTo>
                      <a:lnTo>
                        <a:pt x="35" y="66"/>
                      </a:lnTo>
                      <a:lnTo>
                        <a:pt x="26" y="133"/>
                      </a:lnTo>
                      <a:lnTo>
                        <a:pt x="14" y="267"/>
                      </a:lnTo>
                      <a:lnTo>
                        <a:pt x="6" y="401"/>
                      </a:lnTo>
                      <a:lnTo>
                        <a:pt x="3" y="534"/>
                      </a:lnTo>
                      <a:lnTo>
                        <a:pt x="6" y="669"/>
                      </a:lnTo>
                      <a:lnTo>
                        <a:pt x="14" y="803"/>
                      </a:lnTo>
                      <a:lnTo>
                        <a:pt x="18" y="854"/>
                      </a:lnTo>
                      <a:lnTo>
                        <a:pt x="18" y="851"/>
                      </a:lnTo>
                      <a:lnTo>
                        <a:pt x="9" y="814"/>
                      </a:lnTo>
                      <a:lnTo>
                        <a:pt x="8" y="803"/>
                      </a:lnTo>
                      <a:lnTo>
                        <a:pt x="1" y="669"/>
                      </a:lnTo>
                      <a:lnTo>
                        <a:pt x="0" y="534"/>
                      </a:lnTo>
                      <a:lnTo>
                        <a:pt x="3" y="401"/>
                      </a:lnTo>
                      <a:lnTo>
                        <a:pt x="12" y="267"/>
                      </a:lnTo>
                      <a:lnTo>
                        <a:pt x="25" y="132"/>
                      </a:lnTo>
                      <a:lnTo>
                        <a:pt x="34" y="66"/>
                      </a:lnTo>
                      <a:lnTo>
                        <a:pt x="45"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5" name="Forme libre 104"/>
                <p:cNvSpPr>
                  <a:spLocks/>
                </p:cNvSpPr>
                <p:nvPr/>
              </p:nvSpPr>
              <p:spPr bwMode="auto">
                <a:xfrm>
                  <a:off x="363312" y="6231112"/>
                  <a:ext cx="244475" cy="998538"/>
                </a:xfrm>
                <a:custGeom>
                  <a:avLst/>
                  <a:gdLst>
                    <a:gd name="T0" fmla="*/ 0 w 154"/>
                    <a:gd name="T1" fmla="*/ 0 h 629"/>
                    <a:gd name="T2" fmla="*/ 10 w 154"/>
                    <a:gd name="T3" fmla="*/ 44 h 629"/>
                    <a:gd name="T4" fmla="*/ 21 w 154"/>
                    <a:gd name="T5" fmla="*/ 126 h 629"/>
                    <a:gd name="T6" fmla="*/ 34 w 154"/>
                    <a:gd name="T7" fmla="*/ 207 h 629"/>
                    <a:gd name="T8" fmla="*/ 53 w 154"/>
                    <a:gd name="T9" fmla="*/ 293 h 629"/>
                    <a:gd name="T10" fmla="*/ 75 w 154"/>
                    <a:gd name="T11" fmla="*/ 380 h 629"/>
                    <a:gd name="T12" fmla="*/ 100 w 154"/>
                    <a:gd name="T13" fmla="*/ 466 h 629"/>
                    <a:gd name="T14" fmla="*/ 120 w 154"/>
                    <a:gd name="T15" fmla="*/ 521 h 629"/>
                    <a:gd name="T16" fmla="*/ 141 w 154"/>
                    <a:gd name="T17" fmla="*/ 576 h 629"/>
                    <a:gd name="T18" fmla="*/ 152 w 154"/>
                    <a:gd name="T19" fmla="*/ 618 h 629"/>
                    <a:gd name="T20" fmla="*/ 154 w 154"/>
                    <a:gd name="T21" fmla="*/ 629 h 629"/>
                    <a:gd name="T22" fmla="*/ 140 w 154"/>
                    <a:gd name="T23" fmla="*/ 595 h 629"/>
                    <a:gd name="T24" fmla="*/ 115 w 154"/>
                    <a:gd name="T25" fmla="*/ 532 h 629"/>
                    <a:gd name="T26" fmla="*/ 93 w 154"/>
                    <a:gd name="T27" fmla="*/ 468 h 629"/>
                    <a:gd name="T28" fmla="*/ 67 w 154"/>
                    <a:gd name="T29" fmla="*/ 383 h 629"/>
                    <a:gd name="T30" fmla="*/ 47 w 154"/>
                    <a:gd name="T31" fmla="*/ 295 h 629"/>
                    <a:gd name="T32" fmla="*/ 28 w 154"/>
                    <a:gd name="T33" fmla="*/ 207 h 629"/>
                    <a:gd name="T34" fmla="*/ 12 w 154"/>
                    <a:gd name="T35" fmla="*/ 104 h 629"/>
                    <a:gd name="T36" fmla="*/ 0 w 154"/>
                    <a:gd name="T37"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629">
                      <a:moveTo>
                        <a:pt x="0" y="0"/>
                      </a:moveTo>
                      <a:lnTo>
                        <a:pt x="10" y="44"/>
                      </a:lnTo>
                      <a:lnTo>
                        <a:pt x="21" y="126"/>
                      </a:lnTo>
                      <a:lnTo>
                        <a:pt x="34" y="207"/>
                      </a:lnTo>
                      <a:lnTo>
                        <a:pt x="53" y="293"/>
                      </a:lnTo>
                      <a:lnTo>
                        <a:pt x="75" y="380"/>
                      </a:lnTo>
                      <a:lnTo>
                        <a:pt x="100" y="466"/>
                      </a:lnTo>
                      <a:lnTo>
                        <a:pt x="120" y="521"/>
                      </a:lnTo>
                      <a:lnTo>
                        <a:pt x="141" y="576"/>
                      </a:lnTo>
                      <a:lnTo>
                        <a:pt x="152" y="618"/>
                      </a:lnTo>
                      <a:lnTo>
                        <a:pt x="154" y="629"/>
                      </a:lnTo>
                      <a:lnTo>
                        <a:pt x="140" y="595"/>
                      </a:lnTo>
                      <a:lnTo>
                        <a:pt x="115" y="532"/>
                      </a:lnTo>
                      <a:lnTo>
                        <a:pt x="93" y="468"/>
                      </a:lnTo>
                      <a:lnTo>
                        <a:pt x="67" y="383"/>
                      </a:lnTo>
                      <a:lnTo>
                        <a:pt x="47" y="295"/>
                      </a:lnTo>
                      <a:lnTo>
                        <a:pt x="28" y="207"/>
                      </a:lnTo>
                      <a:lnTo>
                        <a:pt x="12" y="104"/>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6" name="Forme libre 105"/>
                <p:cNvSpPr>
                  <a:spLocks/>
                </p:cNvSpPr>
                <p:nvPr/>
              </p:nvSpPr>
              <p:spPr bwMode="auto">
                <a:xfrm>
                  <a:off x="620487" y="7223300"/>
                  <a:ext cx="52388" cy="109538"/>
                </a:xfrm>
                <a:custGeom>
                  <a:avLst/>
                  <a:gdLst>
                    <a:gd name="T0" fmla="*/ 0 w 33"/>
                    <a:gd name="T1" fmla="*/ 0 h 69"/>
                    <a:gd name="T2" fmla="*/ 33 w 33"/>
                    <a:gd name="T3" fmla="*/ 69 h 69"/>
                    <a:gd name="T4" fmla="*/ 24 w 33"/>
                    <a:gd name="T5" fmla="*/ 69 h 69"/>
                    <a:gd name="T6" fmla="*/ 12 w 33"/>
                    <a:gd name="T7" fmla="*/ 35 h 69"/>
                    <a:gd name="T8" fmla="*/ 0 w 33"/>
                    <a:gd name="T9" fmla="*/ 0 h 69"/>
                  </a:gdLst>
                  <a:ahLst/>
                  <a:cxnLst>
                    <a:cxn ang="0">
                      <a:pos x="T0" y="T1"/>
                    </a:cxn>
                    <a:cxn ang="0">
                      <a:pos x="T2" y="T3"/>
                    </a:cxn>
                    <a:cxn ang="0">
                      <a:pos x="T4" y="T5"/>
                    </a:cxn>
                    <a:cxn ang="0">
                      <a:pos x="T6" y="T7"/>
                    </a:cxn>
                    <a:cxn ang="0">
                      <a:pos x="T8" y="T9"/>
                    </a:cxn>
                  </a:cxnLst>
                  <a:rect l="0" t="0" r="r" b="b"/>
                  <a:pathLst>
                    <a:path w="33" h="69">
                      <a:moveTo>
                        <a:pt x="0" y="0"/>
                      </a:moveTo>
                      <a:lnTo>
                        <a:pt x="33" y="69"/>
                      </a:lnTo>
                      <a:lnTo>
                        <a:pt x="24" y="69"/>
                      </a:lnTo>
                      <a:lnTo>
                        <a:pt x="12" y="3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7" name="Forme libre 106"/>
                <p:cNvSpPr>
                  <a:spLocks/>
                </p:cNvSpPr>
                <p:nvPr/>
              </p:nvSpPr>
              <p:spPr bwMode="auto">
                <a:xfrm>
                  <a:off x="355374" y="6153325"/>
                  <a:ext cx="23813" cy="147638"/>
                </a:xfrm>
                <a:custGeom>
                  <a:avLst/>
                  <a:gdLst>
                    <a:gd name="T0" fmla="*/ 0 w 15"/>
                    <a:gd name="T1" fmla="*/ 0 h 93"/>
                    <a:gd name="T2" fmla="*/ 9 w 15"/>
                    <a:gd name="T3" fmla="*/ 37 h 93"/>
                    <a:gd name="T4" fmla="*/ 9 w 15"/>
                    <a:gd name="T5" fmla="*/ 40 h 93"/>
                    <a:gd name="T6" fmla="*/ 15 w 15"/>
                    <a:gd name="T7" fmla="*/ 93 h 93"/>
                    <a:gd name="T8" fmla="*/ 5 w 15"/>
                    <a:gd name="T9" fmla="*/ 49 h 93"/>
                    <a:gd name="T10" fmla="*/ 0 w 15"/>
                    <a:gd name="T11" fmla="*/ 0 h 93"/>
                  </a:gdLst>
                  <a:ahLst/>
                  <a:cxnLst>
                    <a:cxn ang="0">
                      <a:pos x="T0" y="T1"/>
                    </a:cxn>
                    <a:cxn ang="0">
                      <a:pos x="T2" y="T3"/>
                    </a:cxn>
                    <a:cxn ang="0">
                      <a:pos x="T4" y="T5"/>
                    </a:cxn>
                    <a:cxn ang="0">
                      <a:pos x="T6" y="T7"/>
                    </a:cxn>
                    <a:cxn ang="0">
                      <a:pos x="T8" y="T9"/>
                    </a:cxn>
                    <a:cxn ang="0">
                      <a:pos x="T10" y="T11"/>
                    </a:cxn>
                  </a:cxnLst>
                  <a:rect l="0" t="0" r="r" b="b"/>
                  <a:pathLst>
                    <a:path w="15" h="93">
                      <a:moveTo>
                        <a:pt x="0" y="0"/>
                      </a:moveTo>
                      <a:lnTo>
                        <a:pt x="9" y="37"/>
                      </a:lnTo>
                      <a:lnTo>
                        <a:pt x="9" y="40"/>
                      </a:lnTo>
                      <a:lnTo>
                        <a:pt x="15" y="93"/>
                      </a:lnTo>
                      <a:lnTo>
                        <a:pt x="5" y="49"/>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8" name="Forme libre 107"/>
                <p:cNvSpPr>
                  <a:spLocks/>
                </p:cNvSpPr>
                <p:nvPr/>
              </p:nvSpPr>
              <p:spPr bwMode="auto">
                <a:xfrm>
                  <a:off x="563337" y="5689775"/>
                  <a:ext cx="625475" cy="1216025"/>
                </a:xfrm>
                <a:custGeom>
                  <a:avLst/>
                  <a:gdLst>
                    <a:gd name="T0" fmla="*/ 394 w 394"/>
                    <a:gd name="T1" fmla="*/ 0 h 766"/>
                    <a:gd name="T2" fmla="*/ 394 w 394"/>
                    <a:gd name="T3" fmla="*/ 0 h 766"/>
                    <a:gd name="T4" fmla="*/ 356 w 394"/>
                    <a:gd name="T5" fmla="*/ 38 h 766"/>
                    <a:gd name="T6" fmla="*/ 319 w 394"/>
                    <a:gd name="T7" fmla="*/ 77 h 766"/>
                    <a:gd name="T8" fmla="*/ 284 w 394"/>
                    <a:gd name="T9" fmla="*/ 117 h 766"/>
                    <a:gd name="T10" fmla="*/ 249 w 394"/>
                    <a:gd name="T11" fmla="*/ 160 h 766"/>
                    <a:gd name="T12" fmla="*/ 207 w 394"/>
                    <a:gd name="T13" fmla="*/ 218 h 766"/>
                    <a:gd name="T14" fmla="*/ 168 w 394"/>
                    <a:gd name="T15" fmla="*/ 276 h 766"/>
                    <a:gd name="T16" fmla="*/ 131 w 394"/>
                    <a:gd name="T17" fmla="*/ 339 h 766"/>
                    <a:gd name="T18" fmla="*/ 98 w 394"/>
                    <a:gd name="T19" fmla="*/ 402 h 766"/>
                    <a:gd name="T20" fmla="*/ 69 w 394"/>
                    <a:gd name="T21" fmla="*/ 467 h 766"/>
                    <a:gd name="T22" fmla="*/ 45 w 394"/>
                    <a:gd name="T23" fmla="*/ 535 h 766"/>
                    <a:gd name="T24" fmla="*/ 26 w 394"/>
                    <a:gd name="T25" fmla="*/ 604 h 766"/>
                    <a:gd name="T26" fmla="*/ 14 w 394"/>
                    <a:gd name="T27" fmla="*/ 673 h 766"/>
                    <a:gd name="T28" fmla="*/ 7 w 394"/>
                    <a:gd name="T29" fmla="*/ 746 h 766"/>
                    <a:gd name="T30" fmla="*/ 6 w 394"/>
                    <a:gd name="T31" fmla="*/ 766 h 766"/>
                    <a:gd name="T32" fmla="*/ 0 w 394"/>
                    <a:gd name="T33" fmla="*/ 749 h 766"/>
                    <a:gd name="T34" fmla="*/ 1 w 394"/>
                    <a:gd name="T35" fmla="*/ 744 h 766"/>
                    <a:gd name="T36" fmla="*/ 7 w 394"/>
                    <a:gd name="T37" fmla="*/ 673 h 766"/>
                    <a:gd name="T38" fmla="*/ 21 w 394"/>
                    <a:gd name="T39" fmla="*/ 603 h 766"/>
                    <a:gd name="T40" fmla="*/ 40 w 394"/>
                    <a:gd name="T41" fmla="*/ 533 h 766"/>
                    <a:gd name="T42" fmla="*/ 65 w 394"/>
                    <a:gd name="T43" fmla="*/ 466 h 766"/>
                    <a:gd name="T44" fmla="*/ 94 w 394"/>
                    <a:gd name="T45" fmla="*/ 400 h 766"/>
                    <a:gd name="T46" fmla="*/ 127 w 394"/>
                    <a:gd name="T47" fmla="*/ 336 h 766"/>
                    <a:gd name="T48" fmla="*/ 164 w 394"/>
                    <a:gd name="T49" fmla="*/ 275 h 766"/>
                    <a:gd name="T50" fmla="*/ 204 w 394"/>
                    <a:gd name="T51" fmla="*/ 215 h 766"/>
                    <a:gd name="T52" fmla="*/ 248 w 394"/>
                    <a:gd name="T53" fmla="*/ 158 h 766"/>
                    <a:gd name="T54" fmla="*/ 282 w 394"/>
                    <a:gd name="T55" fmla="*/ 116 h 766"/>
                    <a:gd name="T56" fmla="*/ 318 w 394"/>
                    <a:gd name="T57" fmla="*/ 76 h 766"/>
                    <a:gd name="T58" fmla="*/ 354 w 394"/>
                    <a:gd name="T59" fmla="*/ 37 h 766"/>
                    <a:gd name="T60" fmla="*/ 394 w 394"/>
                    <a:gd name="T61" fmla="*/ 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4" h="766">
                      <a:moveTo>
                        <a:pt x="394" y="0"/>
                      </a:moveTo>
                      <a:lnTo>
                        <a:pt x="394" y="0"/>
                      </a:lnTo>
                      <a:lnTo>
                        <a:pt x="356" y="38"/>
                      </a:lnTo>
                      <a:lnTo>
                        <a:pt x="319" y="77"/>
                      </a:lnTo>
                      <a:lnTo>
                        <a:pt x="284" y="117"/>
                      </a:lnTo>
                      <a:lnTo>
                        <a:pt x="249" y="160"/>
                      </a:lnTo>
                      <a:lnTo>
                        <a:pt x="207" y="218"/>
                      </a:lnTo>
                      <a:lnTo>
                        <a:pt x="168" y="276"/>
                      </a:lnTo>
                      <a:lnTo>
                        <a:pt x="131" y="339"/>
                      </a:lnTo>
                      <a:lnTo>
                        <a:pt x="98" y="402"/>
                      </a:lnTo>
                      <a:lnTo>
                        <a:pt x="69" y="467"/>
                      </a:lnTo>
                      <a:lnTo>
                        <a:pt x="45" y="535"/>
                      </a:lnTo>
                      <a:lnTo>
                        <a:pt x="26" y="604"/>
                      </a:lnTo>
                      <a:lnTo>
                        <a:pt x="14" y="673"/>
                      </a:lnTo>
                      <a:lnTo>
                        <a:pt x="7" y="746"/>
                      </a:lnTo>
                      <a:lnTo>
                        <a:pt x="6" y="766"/>
                      </a:lnTo>
                      <a:lnTo>
                        <a:pt x="0" y="749"/>
                      </a:lnTo>
                      <a:lnTo>
                        <a:pt x="1" y="744"/>
                      </a:lnTo>
                      <a:lnTo>
                        <a:pt x="7" y="673"/>
                      </a:lnTo>
                      <a:lnTo>
                        <a:pt x="21" y="603"/>
                      </a:lnTo>
                      <a:lnTo>
                        <a:pt x="40" y="533"/>
                      </a:lnTo>
                      <a:lnTo>
                        <a:pt x="65" y="466"/>
                      </a:lnTo>
                      <a:lnTo>
                        <a:pt x="94" y="400"/>
                      </a:lnTo>
                      <a:lnTo>
                        <a:pt x="127" y="336"/>
                      </a:lnTo>
                      <a:lnTo>
                        <a:pt x="164" y="275"/>
                      </a:lnTo>
                      <a:lnTo>
                        <a:pt x="204" y="215"/>
                      </a:lnTo>
                      <a:lnTo>
                        <a:pt x="248" y="158"/>
                      </a:lnTo>
                      <a:lnTo>
                        <a:pt x="282" y="116"/>
                      </a:lnTo>
                      <a:lnTo>
                        <a:pt x="318" y="76"/>
                      </a:lnTo>
                      <a:lnTo>
                        <a:pt x="354" y="37"/>
                      </a:lnTo>
                      <a:lnTo>
                        <a:pt x="394"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9" name="Forme libre 108"/>
                <p:cNvSpPr>
                  <a:spLocks/>
                </p:cNvSpPr>
                <p:nvPr/>
              </p:nvSpPr>
              <p:spPr bwMode="auto">
                <a:xfrm>
                  <a:off x="563337" y="6915325"/>
                  <a:ext cx="57150" cy="307975"/>
                </a:xfrm>
                <a:custGeom>
                  <a:avLst/>
                  <a:gdLst>
                    <a:gd name="T0" fmla="*/ 0 w 36"/>
                    <a:gd name="T1" fmla="*/ 0 h 194"/>
                    <a:gd name="T2" fmla="*/ 6 w 36"/>
                    <a:gd name="T3" fmla="*/ 16 h 194"/>
                    <a:gd name="T4" fmla="*/ 7 w 36"/>
                    <a:gd name="T5" fmla="*/ 19 h 194"/>
                    <a:gd name="T6" fmla="*/ 11 w 36"/>
                    <a:gd name="T7" fmla="*/ 80 h 194"/>
                    <a:gd name="T8" fmla="*/ 20 w 36"/>
                    <a:gd name="T9" fmla="*/ 132 h 194"/>
                    <a:gd name="T10" fmla="*/ 33 w 36"/>
                    <a:gd name="T11" fmla="*/ 185 h 194"/>
                    <a:gd name="T12" fmla="*/ 36 w 36"/>
                    <a:gd name="T13" fmla="*/ 194 h 194"/>
                    <a:gd name="T14" fmla="*/ 21 w 36"/>
                    <a:gd name="T15" fmla="*/ 161 h 194"/>
                    <a:gd name="T16" fmla="*/ 15 w 36"/>
                    <a:gd name="T17" fmla="*/ 145 h 194"/>
                    <a:gd name="T18" fmla="*/ 5 w 36"/>
                    <a:gd name="T19" fmla="*/ 81 h 194"/>
                    <a:gd name="T20" fmla="*/ 1 w 36"/>
                    <a:gd name="T21" fmla="*/ 41 h 194"/>
                    <a:gd name="T22" fmla="*/ 0 w 36"/>
                    <a:gd name="T23"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94">
                      <a:moveTo>
                        <a:pt x="0" y="0"/>
                      </a:moveTo>
                      <a:lnTo>
                        <a:pt x="6" y="16"/>
                      </a:lnTo>
                      <a:lnTo>
                        <a:pt x="7" y="19"/>
                      </a:lnTo>
                      <a:lnTo>
                        <a:pt x="11" y="80"/>
                      </a:lnTo>
                      <a:lnTo>
                        <a:pt x="20" y="132"/>
                      </a:lnTo>
                      <a:lnTo>
                        <a:pt x="33" y="185"/>
                      </a:lnTo>
                      <a:lnTo>
                        <a:pt x="36" y="194"/>
                      </a:lnTo>
                      <a:lnTo>
                        <a:pt x="21" y="161"/>
                      </a:lnTo>
                      <a:lnTo>
                        <a:pt x="15" y="145"/>
                      </a:lnTo>
                      <a:lnTo>
                        <a:pt x="5" y="81"/>
                      </a:lnTo>
                      <a:lnTo>
                        <a:pt x="1" y="41"/>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0" name="Forme libre 109"/>
                <p:cNvSpPr>
                  <a:spLocks/>
                </p:cNvSpPr>
                <p:nvPr/>
              </p:nvSpPr>
              <p:spPr bwMode="auto">
                <a:xfrm>
                  <a:off x="607787" y="7229650"/>
                  <a:ext cx="49213" cy="103188"/>
                </a:xfrm>
                <a:custGeom>
                  <a:avLst/>
                  <a:gdLst>
                    <a:gd name="T0" fmla="*/ 0 w 31"/>
                    <a:gd name="T1" fmla="*/ 0 h 65"/>
                    <a:gd name="T2" fmla="*/ 31 w 31"/>
                    <a:gd name="T3" fmla="*/ 65 h 65"/>
                    <a:gd name="T4" fmla="*/ 23 w 31"/>
                    <a:gd name="T5" fmla="*/ 65 h 65"/>
                    <a:gd name="T6" fmla="*/ 0 w 31"/>
                    <a:gd name="T7" fmla="*/ 0 h 65"/>
                  </a:gdLst>
                  <a:ahLst/>
                  <a:cxnLst>
                    <a:cxn ang="0">
                      <a:pos x="T0" y="T1"/>
                    </a:cxn>
                    <a:cxn ang="0">
                      <a:pos x="T2" y="T3"/>
                    </a:cxn>
                    <a:cxn ang="0">
                      <a:pos x="T4" y="T5"/>
                    </a:cxn>
                    <a:cxn ang="0">
                      <a:pos x="T6" y="T7"/>
                    </a:cxn>
                  </a:cxnLst>
                  <a:rect l="0" t="0" r="r" b="b"/>
                  <a:pathLst>
                    <a:path w="31" h="65">
                      <a:moveTo>
                        <a:pt x="0" y="0"/>
                      </a:moveTo>
                      <a:lnTo>
                        <a:pt x="31" y="65"/>
                      </a:lnTo>
                      <a:lnTo>
                        <a:pt x="23" y="65"/>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1" name="Forme libre 110"/>
                <p:cNvSpPr>
                  <a:spLocks/>
                </p:cNvSpPr>
                <p:nvPr/>
              </p:nvSpPr>
              <p:spPr bwMode="auto">
                <a:xfrm>
                  <a:off x="563337" y="6878812"/>
                  <a:ext cx="11113" cy="66675"/>
                </a:xfrm>
                <a:custGeom>
                  <a:avLst/>
                  <a:gdLst>
                    <a:gd name="T0" fmla="*/ 0 w 7"/>
                    <a:gd name="T1" fmla="*/ 0 h 42"/>
                    <a:gd name="T2" fmla="*/ 6 w 7"/>
                    <a:gd name="T3" fmla="*/ 17 h 42"/>
                    <a:gd name="T4" fmla="*/ 7 w 7"/>
                    <a:gd name="T5" fmla="*/ 42 h 42"/>
                    <a:gd name="T6" fmla="*/ 6 w 7"/>
                    <a:gd name="T7" fmla="*/ 39 h 42"/>
                    <a:gd name="T8" fmla="*/ 0 w 7"/>
                    <a:gd name="T9" fmla="*/ 23 h 42"/>
                    <a:gd name="T10" fmla="*/ 0 w 7"/>
                    <a:gd name="T11" fmla="*/ 0 h 42"/>
                  </a:gdLst>
                  <a:ahLst/>
                  <a:cxnLst>
                    <a:cxn ang="0">
                      <a:pos x="T0" y="T1"/>
                    </a:cxn>
                    <a:cxn ang="0">
                      <a:pos x="T2" y="T3"/>
                    </a:cxn>
                    <a:cxn ang="0">
                      <a:pos x="T4" y="T5"/>
                    </a:cxn>
                    <a:cxn ang="0">
                      <a:pos x="T6" y="T7"/>
                    </a:cxn>
                    <a:cxn ang="0">
                      <a:pos x="T8" y="T9"/>
                    </a:cxn>
                    <a:cxn ang="0">
                      <a:pos x="T10" y="T11"/>
                    </a:cxn>
                  </a:cxnLst>
                  <a:rect l="0" t="0" r="r" b="b"/>
                  <a:pathLst>
                    <a:path w="7" h="42">
                      <a:moveTo>
                        <a:pt x="0" y="0"/>
                      </a:moveTo>
                      <a:lnTo>
                        <a:pt x="6" y="17"/>
                      </a:lnTo>
                      <a:lnTo>
                        <a:pt x="7" y="42"/>
                      </a:lnTo>
                      <a:lnTo>
                        <a:pt x="6" y="39"/>
                      </a:lnTo>
                      <a:lnTo>
                        <a:pt x="0" y="23"/>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2" name="Forme libre 111"/>
                <p:cNvSpPr>
                  <a:spLocks/>
                </p:cNvSpPr>
                <p:nvPr/>
              </p:nvSpPr>
              <p:spPr bwMode="auto">
                <a:xfrm>
                  <a:off x="587149" y="7145512"/>
                  <a:ext cx="71438" cy="187325"/>
                </a:xfrm>
                <a:custGeom>
                  <a:avLst/>
                  <a:gdLst>
                    <a:gd name="T0" fmla="*/ 0 w 45"/>
                    <a:gd name="T1" fmla="*/ 0 h 118"/>
                    <a:gd name="T2" fmla="*/ 6 w 45"/>
                    <a:gd name="T3" fmla="*/ 16 h 118"/>
                    <a:gd name="T4" fmla="*/ 21 w 45"/>
                    <a:gd name="T5" fmla="*/ 49 h 118"/>
                    <a:gd name="T6" fmla="*/ 33 w 45"/>
                    <a:gd name="T7" fmla="*/ 84 h 118"/>
                    <a:gd name="T8" fmla="*/ 45 w 45"/>
                    <a:gd name="T9" fmla="*/ 118 h 118"/>
                    <a:gd name="T10" fmla="*/ 44 w 45"/>
                    <a:gd name="T11" fmla="*/ 118 h 118"/>
                    <a:gd name="T12" fmla="*/ 13 w 45"/>
                    <a:gd name="T13" fmla="*/ 53 h 118"/>
                    <a:gd name="T14" fmla="*/ 11 w 45"/>
                    <a:gd name="T15" fmla="*/ 42 h 118"/>
                    <a:gd name="T16" fmla="*/ 0 w 4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8">
                      <a:moveTo>
                        <a:pt x="0" y="0"/>
                      </a:moveTo>
                      <a:lnTo>
                        <a:pt x="6" y="16"/>
                      </a:lnTo>
                      <a:lnTo>
                        <a:pt x="21" y="49"/>
                      </a:lnTo>
                      <a:lnTo>
                        <a:pt x="33" y="84"/>
                      </a:lnTo>
                      <a:lnTo>
                        <a:pt x="45" y="118"/>
                      </a:lnTo>
                      <a:lnTo>
                        <a:pt x="44" y="118"/>
                      </a:lnTo>
                      <a:lnTo>
                        <a:pt x="13" y="53"/>
                      </a:lnTo>
                      <a:lnTo>
                        <a:pt x="11" y="42"/>
                      </a:lnTo>
                      <a:lnTo>
                        <a:pt x="0" y="0"/>
                      </a:lnTo>
                      <a:close/>
                    </a:path>
                  </a:pathLst>
                </a:custGeom>
                <a:solidFill>
                  <a:schemeClr val="tx2"/>
                </a:solid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nvGrpSpPr>
              <p:cNvPr id="89" name="Groupe 88"/>
              <p:cNvGrpSpPr>
                <a:grpSpLocks noChangeAspect="1"/>
              </p:cNvGrpSpPr>
              <p:nvPr/>
            </p:nvGrpSpPr>
            <p:grpSpPr>
              <a:xfrm>
                <a:off x="80645" y="4826972"/>
                <a:ext cx="1306273" cy="2505863"/>
                <a:chOff x="80645" y="4649964"/>
                <a:chExt cx="874712" cy="1677988"/>
              </a:xfrm>
            </p:grpSpPr>
            <p:sp>
              <p:nvSpPr>
                <p:cNvPr id="90" name="Forme libre 89"/>
                <p:cNvSpPr>
                  <a:spLocks/>
                </p:cNvSpPr>
                <p:nvPr/>
              </p:nvSpPr>
              <p:spPr bwMode="auto">
                <a:xfrm>
                  <a:off x="118745" y="5189714"/>
                  <a:ext cx="198438" cy="714375"/>
                </a:xfrm>
                <a:custGeom>
                  <a:avLst/>
                  <a:gdLst>
                    <a:gd name="T0" fmla="*/ 0 w 125"/>
                    <a:gd name="T1" fmla="*/ 0 h 450"/>
                    <a:gd name="T2" fmla="*/ 41 w 125"/>
                    <a:gd name="T3" fmla="*/ 155 h 450"/>
                    <a:gd name="T4" fmla="*/ 86 w 125"/>
                    <a:gd name="T5" fmla="*/ 309 h 450"/>
                    <a:gd name="T6" fmla="*/ 125 w 125"/>
                    <a:gd name="T7" fmla="*/ 425 h 450"/>
                    <a:gd name="T8" fmla="*/ 125 w 125"/>
                    <a:gd name="T9" fmla="*/ 450 h 450"/>
                    <a:gd name="T10" fmla="*/ 79 w 125"/>
                    <a:gd name="T11" fmla="*/ 311 h 450"/>
                    <a:gd name="T12" fmla="*/ 41 w 125"/>
                    <a:gd name="T13" fmla="*/ 183 h 450"/>
                    <a:gd name="T14" fmla="*/ 7 w 125"/>
                    <a:gd name="T15" fmla="*/ 54 h 450"/>
                    <a:gd name="T16" fmla="*/ 0 w 125"/>
                    <a:gd name="T17"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450">
                      <a:moveTo>
                        <a:pt x="0" y="0"/>
                      </a:moveTo>
                      <a:lnTo>
                        <a:pt x="41" y="155"/>
                      </a:lnTo>
                      <a:lnTo>
                        <a:pt x="86" y="309"/>
                      </a:lnTo>
                      <a:lnTo>
                        <a:pt x="125" y="425"/>
                      </a:lnTo>
                      <a:lnTo>
                        <a:pt x="125" y="450"/>
                      </a:lnTo>
                      <a:lnTo>
                        <a:pt x="79" y="311"/>
                      </a:lnTo>
                      <a:lnTo>
                        <a:pt x="41" y="183"/>
                      </a:lnTo>
                      <a:lnTo>
                        <a:pt x="7" y="54"/>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1" name="Forme libre 90"/>
                <p:cNvSpPr>
                  <a:spLocks/>
                </p:cNvSpPr>
                <p:nvPr/>
              </p:nvSpPr>
              <p:spPr bwMode="auto">
                <a:xfrm>
                  <a:off x="328295" y="5891389"/>
                  <a:ext cx="187325" cy="436563"/>
                </a:xfrm>
                <a:custGeom>
                  <a:avLst/>
                  <a:gdLst>
                    <a:gd name="T0" fmla="*/ 0 w 118"/>
                    <a:gd name="T1" fmla="*/ 0 h 275"/>
                    <a:gd name="T2" fmla="*/ 8 w 118"/>
                    <a:gd name="T3" fmla="*/ 20 h 275"/>
                    <a:gd name="T4" fmla="*/ 37 w 118"/>
                    <a:gd name="T5" fmla="*/ 96 h 275"/>
                    <a:gd name="T6" fmla="*/ 69 w 118"/>
                    <a:gd name="T7" fmla="*/ 170 h 275"/>
                    <a:gd name="T8" fmla="*/ 118 w 118"/>
                    <a:gd name="T9" fmla="*/ 275 h 275"/>
                    <a:gd name="T10" fmla="*/ 109 w 118"/>
                    <a:gd name="T11" fmla="*/ 275 h 275"/>
                    <a:gd name="T12" fmla="*/ 61 w 118"/>
                    <a:gd name="T13" fmla="*/ 174 h 275"/>
                    <a:gd name="T14" fmla="*/ 30 w 118"/>
                    <a:gd name="T15" fmla="*/ 100 h 275"/>
                    <a:gd name="T16" fmla="*/ 0 w 118"/>
                    <a:gd name="T17" fmla="*/ 26 h 275"/>
                    <a:gd name="T18" fmla="*/ 0 w 118"/>
                    <a:gd name="T19"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75">
                      <a:moveTo>
                        <a:pt x="0" y="0"/>
                      </a:moveTo>
                      <a:lnTo>
                        <a:pt x="8" y="20"/>
                      </a:lnTo>
                      <a:lnTo>
                        <a:pt x="37" y="96"/>
                      </a:lnTo>
                      <a:lnTo>
                        <a:pt x="69" y="170"/>
                      </a:lnTo>
                      <a:lnTo>
                        <a:pt x="118" y="275"/>
                      </a:lnTo>
                      <a:lnTo>
                        <a:pt x="109" y="275"/>
                      </a:lnTo>
                      <a:lnTo>
                        <a:pt x="61" y="174"/>
                      </a:lnTo>
                      <a:lnTo>
                        <a:pt x="30" y="100"/>
                      </a:lnTo>
                      <a:lnTo>
                        <a:pt x="0" y="2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2" name="Forme libre 91"/>
                <p:cNvSpPr>
                  <a:spLocks/>
                </p:cNvSpPr>
                <p:nvPr/>
              </p:nvSpPr>
              <p:spPr bwMode="auto">
                <a:xfrm>
                  <a:off x="80645" y="5010327"/>
                  <a:ext cx="31750" cy="192088"/>
                </a:xfrm>
                <a:custGeom>
                  <a:avLst/>
                  <a:gdLst>
                    <a:gd name="T0" fmla="*/ 0 w 20"/>
                    <a:gd name="T1" fmla="*/ 0 h 121"/>
                    <a:gd name="T2" fmla="*/ 16 w 20"/>
                    <a:gd name="T3" fmla="*/ 72 h 121"/>
                    <a:gd name="T4" fmla="*/ 20 w 20"/>
                    <a:gd name="T5" fmla="*/ 121 h 121"/>
                    <a:gd name="T6" fmla="*/ 18 w 20"/>
                    <a:gd name="T7" fmla="*/ 112 h 121"/>
                    <a:gd name="T8" fmla="*/ 0 w 20"/>
                    <a:gd name="T9" fmla="*/ 31 h 121"/>
                    <a:gd name="T10" fmla="*/ 0 w 20"/>
                    <a:gd name="T11" fmla="*/ 0 h 121"/>
                  </a:gdLst>
                  <a:ahLst/>
                  <a:cxnLst>
                    <a:cxn ang="0">
                      <a:pos x="T0" y="T1"/>
                    </a:cxn>
                    <a:cxn ang="0">
                      <a:pos x="T2" y="T3"/>
                    </a:cxn>
                    <a:cxn ang="0">
                      <a:pos x="T4" y="T5"/>
                    </a:cxn>
                    <a:cxn ang="0">
                      <a:pos x="T6" y="T7"/>
                    </a:cxn>
                    <a:cxn ang="0">
                      <a:pos x="T8" y="T9"/>
                    </a:cxn>
                    <a:cxn ang="0">
                      <a:pos x="T10" y="T11"/>
                    </a:cxn>
                  </a:cxnLst>
                  <a:rect l="0" t="0" r="r" b="b"/>
                  <a:pathLst>
                    <a:path w="20" h="121">
                      <a:moveTo>
                        <a:pt x="0" y="0"/>
                      </a:moveTo>
                      <a:lnTo>
                        <a:pt x="16" y="72"/>
                      </a:lnTo>
                      <a:lnTo>
                        <a:pt x="20" y="121"/>
                      </a:lnTo>
                      <a:lnTo>
                        <a:pt x="18" y="112"/>
                      </a:lnTo>
                      <a:lnTo>
                        <a:pt x="0" y="31"/>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3" name="Forme libre 92"/>
                <p:cNvSpPr>
                  <a:spLocks/>
                </p:cNvSpPr>
                <p:nvPr/>
              </p:nvSpPr>
              <p:spPr bwMode="auto">
                <a:xfrm>
                  <a:off x="112395" y="5202414"/>
                  <a:ext cx="250825" cy="1020763"/>
                </a:xfrm>
                <a:custGeom>
                  <a:avLst/>
                  <a:gdLst>
                    <a:gd name="T0" fmla="*/ 0 w 158"/>
                    <a:gd name="T1" fmla="*/ 0 h 643"/>
                    <a:gd name="T2" fmla="*/ 11 w 158"/>
                    <a:gd name="T3" fmla="*/ 46 h 643"/>
                    <a:gd name="T4" fmla="*/ 22 w 158"/>
                    <a:gd name="T5" fmla="*/ 129 h 643"/>
                    <a:gd name="T6" fmla="*/ 36 w 158"/>
                    <a:gd name="T7" fmla="*/ 211 h 643"/>
                    <a:gd name="T8" fmla="*/ 55 w 158"/>
                    <a:gd name="T9" fmla="*/ 301 h 643"/>
                    <a:gd name="T10" fmla="*/ 76 w 158"/>
                    <a:gd name="T11" fmla="*/ 389 h 643"/>
                    <a:gd name="T12" fmla="*/ 103 w 158"/>
                    <a:gd name="T13" fmla="*/ 476 h 643"/>
                    <a:gd name="T14" fmla="*/ 123 w 158"/>
                    <a:gd name="T15" fmla="*/ 533 h 643"/>
                    <a:gd name="T16" fmla="*/ 144 w 158"/>
                    <a:gd name="T17" fmla="*/ 588 h 643"/>
                    <a:gd name="T18" fmla="*/ 155 w 158"/>
                    <a:gd name="T19" fmla="*/ 632 h 643"/>
                    <a:gd name="T20" fmla="*/ 158 w 158"/>
                    <a:gd name="T21" fmla="*/ 643 h 643"/>
                    <a:gd name="T22" fmla="*/ 142 w 158"/>
                    <a:gd name="T23" fmla="*/ 608 h 643"/>
                    <a:gd name="T24" fmla="*/ 118 w 158"/>
                    <a:gd name="T25" fmla="*/ 544 h 643"/>
                    <a:gd name="T26" fmla="*/ 95 w 158"/>
                    <a:gd name="T27" fmla="*/ 478 h 643"/>
                    <a:gd name="T28" fmla="*/ 69 w 158"/>
                    <a:gd name="T29" fmla="*/ 391 h 643"/>
                    <a:gd name="T30" fmla="*/ 47 w 158"/>
                    <a:gd name="T31" fmla="*/ 302 h 643"/>
                    <a:gd name="T32" fmla="*/ 29 w 158"/>
                    <a:gd name="T33" fmla="*/ 212 h 643"/>
                    <a:gd name="T34" fmla="*/ 13 w 158"/>
                    <a:gd name="T35" fmla="*/ 107 h 643"/>
                    <a:gd name="T36" fmla="*/ 0 w 158"/>
                    <a:gd name="T37"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8" h="643">
                      <a:moveTo>
                        <a:pt x="0" y="0"/>
                      </a:moveTo>
                      <a:lnTo>
                        <a:pt x="11" y="46"/>
                      </a:lnTo>
                      <a:lnTo>
                        <a:pt x="22" y="129"/>
                      </a:lnTo>
                      <a:lnTo>
                        <a:pt x="36" y="211"/>
                      </a:lnTo>
                      <a:lnTo>
                        <a:pt x="55" y="301"/>
                      </a:lnTo>
                      <a:lnTo>
                        <a:pt x="76" y="389"/>
                      </a:lnTo>
                      <a:lnTo>
                        <a:pt x="103" y="476"/>
                      </a:lnTo>
                      <a:lnTo>
                        <a:pt x="123" y="533"/>
                      </a:lnTo>
                      <a:lnTo>
                        <a:pt x="144" y="588"/>
                      </a:lnTo>
                      <a:lnTo>
                        <a:pt x="155" y="632"/>
                      </a:lnTo>
                      <a:lnTo>
                        <a:pt x="158" y="643"/>
                      </a:lnTo>
                      <a:lnTo>
                        <a:pt x="142" y="608"/>
                      </a:lnTo>
                      <a:lnTo>
                        <a:pt x="118" y="544"/>
                      </a:lnTo>
                      <a:lnTo>
                        <a:pt x="95" y="478"/>
                      </a:lnTo>
                      <a:lnTo>
                        <a:pt x="69" y="391"/>
                      </a:lnTo>
                      <a:lnTo>
                        <a:pt x="47" y="302"/>
                      </a:lnTo>
                      <a:lnTo>
                        <a:pt x="29" y="212"/>
                      </a:lnTo>
                      <a:lnTo>
                        <a:pt x="13" y="107"/>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4" name="Forme libre 93"/>
                <p:cNvSpPr>
                  <a:spLocks/>
                </p:cNvSpPr>
                <p:nvPr/>
              </p:nvSpPr>
              <p:spPr bwMode="auto">
                <a:xfrm>
                  <a:off x="375920" y="6215239"/>
                  <a:ext cx="52388" cy="112713"/>
                </a:xfrm>
                <a:custGeom>
                  <a:avLst/>
                  <a:gdLst>
                    <a:gd name="T0" fmla="*/ 0 w 33"/>
                    <a:gd name="T1" fmla="*/ 0 h 71"/>
                    <a:gd name="T2" fmla="*/ 33 w 33"/>
                    <a:gd name="T3" fmla="*/ 71 h 71"/>
                    <a:gd name="T4" fmla="*/ 24 w 33"/>
                    <a:gd name="T5" fmla="*/ 71 h 71"/>
                    <a:gd name="T6" fmla="*/ 11 w 33"/>
                    <a:gd name="T7" fmla="*/ 36 h 71"/>
                    <a:gd name="T8" fmla="*/ 0 w 33"/>
                    <a:gd name="T9" fmla="*/ 0 h 71"/>
                  </a:gdLst>
                  <a:ahLst/>
                  <a:cxnLst>
                    <a:cxn ang="0">
                      <a:pos x="T0" y="T1"/>
                    </a:cxn>
                    <a:cxn ang="0">
                      <a:pos x="T2" y="T3"/>
                    </a:cxn>
                    <a:cxn ang="0">
                      <a:pos x="T4" y="T5"/>
                    </a:cxn>
                    <a:cxn ang="0">
                      <a:pos x="T6" y="T7"/>
                    </a:cxn>
                    <a:cxn ang="0">
                      <a:pos x="T8" y="T9"/>
                    </a:cxn>
                  </a:cxnLst>
                  <a:rect l="0" t="0" r="r" b="b"/>
                  <a:pathLst>
                    <a:path w="33" h="71">
                      <a:moveTo>
                        <a:pt x="0" y="0"/>
                      </a:moveTo>
                      <a:lnTo>
                        <a:pt x="33" y="71"/>
                      </a:lnTo>
                      <a:lnTo>
                        <a:pt x="24" y="71"/>
                      </a:lnTo>
                      <a:lnTo>
                        <a:pt x="11" y="3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5" name="Forme libre 94"/>
                <p:cNvSpPr>
                  <a:spLocks/>
                </p:cNvSpPr>
                <p:nvPr/>
              </p:nvSpPr>
              <p:spPr bwMode="auto">
                <a:xfrm>
                  <a:off x="106045" y="5124627"/>
                  <a:ext cx="23813" cy="150813"/>
                </a:xfrm>
                <a:custGeom>
                  <a:avLst/>
                  <a:gdLst>
                    <a:gd name="T0" fmla="*/ 0 w 15"/>
                    <a:gd name="T1" fmla="*/ 0 h 95"/>
                    <a:gd name="T2" fmla="*/ 8 w 15"/>
                    <a:gd name="T3" fmla="*/ 37 h 95"/>
                    <a:gd name="T4" fmla="*/ 8 w 15"/>
                    <a:gd name="T5" fmla="*/ 41 h 95"/>
                    <a:gd name="T6" fmla="*/ 15 w 15"/>
                    <a:gd name="T7" fmla="*/ 95 h 95"/>
                    <a:gd name="T8" fmla="*/ 4 w 15"/>
                    <a:gd name="T9" fmla="*/ 49 h 95"/>
                    <a:gd name="T10" fmla="*/ 0 w 15"/>
                    <a:gd name="T11" fmla="*/ 0 h 95"/>
                  </a:gdLst>
                  <a:ahLst/>
                  <a:cxnLst>
                    <a:cxn ang="0">
                      <a:pos x="T0" y="T1"/>
                    </a:cxn>
                    <a:cxn ang="0">
                      <a:pos x="T2" y="T3"/>
                    </a:cxn>
                    <a:cxn ang="0">
                      <a:pos x="T4" y="T5"/>
                    </a:cxn>
                    <a:cxn ang="0">
                      <a:pos x="T6" y="T7"/>
                    </a:cxn>
                    <a:cxn ang="0">
                      <a:pos x="T8" y="T9"/>
                    </a:cxn>
                    <a:cxn ang="0">
                      <a:pos x="T10" y="T11"/>
                    </a:cxn>
                  </a:cxnLst>
                  <a:rect l="0" t="0" r="r" b="b"/>
                  <a:pathLst>
                    <a:path w="15" h="95">
                      <a:moveTo>
                        <a:pt x="0" y="0"/>
                      </a:moveTo>
                      <a:lnTo>
                        <a:pt x="8" y="37"/>
                      </a:lnTo>
                      <a:lnTo>
                        <a:pt x="8" y="41"/>
                      </a:lnTo>
                      <a:lnTo>
                        <a:pt x="15" y="95"/>
                      </a:lnTo>
                      <a:lnTo>
                        <a:pt x="4" y="49"/>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6" name="Forme libre 95"/>
                <p:cNvSpPr>
                  <a:spLocks/>
                </p:cNvSpPr>
                <p:nvPr/>
              </p:nvSpPr>
              <p:spPr bwMode="auto">
                <a:xfrm>
                  <a:off x="317182" y="4649964"/>
                  <a:ext cx="638175" cy="1241425"/>
                </a:xfrm>
                <a:custGeom>
                  <a:avLst/>
                  <a:gdLst>
                    <a:gd name="T0" fmla="*/ 402 w 402"/>
                    <a:gd name="T1" fmla="*/ 0 h 782"/>
                    <a:gd name="T2" fmla="*/ 402 w 402"/>
                    <a:gd name="T3" fmla="*/ 1 h 782"/>
                    <a:gd name="T4" fmla="*/ 363 w 402"/>
                    <a:gd name="T5" fmla="*/ 39 h 782"/>
                    <a:gd name="T6" fmla="*/ 325 w 402"/>
                    <a:gd name="T7" fmla="*/ 79 h 782"/>
                    <a:gd name="T8" fmla="*/ 290 w 402"/>
                    <a:gd name="T9" fmla="*/ 121 h 782"/>
                    <a:gd name="T10" fmla="*/ 255 w 402"/>
                    <a:gd name="T11" fmla="*/ 164 h 782"/>
                    <a:gd name="T12" fmla="*/ 211 w 402"/>
                    <a:gd name="T13" fmla="*/ 222 h 782"/>
                    <a:gd name="T14" fmla="*/ 171 w 402"/>
                    <a:gd name="T15" fmla="*/ 284 h 782"/>
                    <a:gd name="T16" fmla="*/ 133 w 402"/>
                    <a:gd name="T17" fmla="*/ 346 h 782"/>
                    <a:gd name="T18" fmla="*/ 100 w 402"/>
                    <a:gd name="T19" fmla="*/ 411 h 782"/>
                    <a:gd name="T20" fmla="*/ 71 w 402"/>
                    <a:gd name="T21" fmla="*/ 478 h 782"/>
                    <a:gd name="T22" fmla="*/ 45 w 402"/>
                    <a:gd name="T23" fmla="*/ 546 h 782"/>
                    <a:gd name="T24" fmla="*/ 27 w 402"/>
                    <a:gd name="T25" fmla="*/ 617 h 782"/>
                    <a:gd name="T26" fmla="*/ 13 w 402"/>
                    <a:gd name="T27" fmla="*/ 689 h 782"/>
                    <a:gd name="T28" fmla="*/ 7 w 402"/>
                    <a:gd name="T29" fmla="*/ 761 h 782"/>
                    <a:gd name="T30" fmla="*/ 7 w 402"/>
                    <a:gd name="T31" fmla="*/ 782 h 782"/>
                    <a:gd name="T32" fmla="*/ 0 w 402"/>
                    <a:gd name="T33" fmla="*/ 765 h 782"/>
                    <a:gd name="T34" fmla="*/ 1 w 402"/>
                    <a:gd name="T35" fmla="*/ 761 h 782"/>
                    <a:gd name="T36" fmla="*/ 7 w 402"/>
                    <a:gd name="T37" fmla="*/ 688 h 782"/>
                    <a:gd name="T38" fmla="*/ 21 w 402"/>
                    <a:gd name="T39" fmla="*/ 616 h 782"/>
                    <a:gd name="T40" fmla="*/ 40 w 402"/>
                    <a:gd name="T41" fmla="*/ 545 h 782"/>
                    <a:gd name="T42" fmla="*/ 66 w 402"/>
                    <a:gd name="T43" fmla="*/ 475 h 782"/>
                    <a:gd name="T44" fmla="*/ 95 w 402"/>
                    <a:gd name="T45" fmla="*/ 409 h 782"/>
                    <a:gd name="T46" fmla="*/ 130 w 402"/>
                    <a:gd name="T47" fmla="*/ 343 h 782"/>
                    <a:gd name="T48" fmla="*/ 167 w 402"/>
                    <a:gd name="T49" fmla="*/ 281 h 782"/>
                    <a:gd name="T50" fmla="*/ 209 w 402"/>
                    <a:gd name="T51" fmla="*/ 220 h 782"/>
                    <a:gd name="T52" fmla="*/ 253 w 402"/>
                    <a:gd name="T53" fmla="*/ 163 h 782"/>
                    <a:gd name="T54" fmla="*/ 287 w 402"/>
                    <a:gd name="T55" fmla="*/ 120 h 782"/>
                    <a:gd name="T56" fmla="*/ 324 w 402"/>
                    <a:gd name="T57" fmla="*/ 78 h 782"/>
                    <a:gd name="T58" fmla="*/ 362 w 402"/>
                    <a:gd name="T59" fmla="*/ 38 h 782"/>
                    <a:gd name="T60" fmla="*/ 402 w 402"/>
                    <a:gd name="T6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2" h="782">
                      <a:moveTo>
                        <a:pt x="402" y="0"/>
                      </a:moveTo>
                      <a:lnTo>
                        <a:pt x="402" y="1"/>
                      </a:lnTo>
                      <a:lnTo>
                        <a:pt x="363" y="39"/>
                      </a:lnTo>
                      <a:lnTo>
                        <a:pt x="325" y="79"/>
                      </a:lnTo>
                      <a:lnTo>
                        <a:pt x="290" y="121"/>
                      </a:lnTo>
                      <a:lnTo>
                        <a:pt x="255" y="164"/>
                      </a:lnTo>
                      <a:lnTo>
                        <a:pt x="211" y="222"/>
                      </a:lnTo>
                      <a:lnTo>
                        <a:pt x="171" y="284"/>
                      </a:lnTo>
                      <a:lnTo>
                        <a:pt x="133" y="346"/>
                      </a:lnTo>
                      <a:lnTo>
                        <a:pt x="100" y="411"/>
                      </a:lnTo>
                      <a:lnTo>
                        <a:pt x="71" y="478"/>
                      </a:lnTo>
                      <a:lnTo>
                        <a:pt x="45" y="546"/>
                      </a:lnTo>
                      <a:lnTo>
                        <a:pt x="27" y="617"/>
                      </a:lnTo>
                      <a:lnTo>
                        <a:pt x="13" y="689"/>
                      </a:lnTo>
                      <a:lnTo>
                        <a:pt x="7" y="761"/>
                      </a:lnTo>
                      <a:lnTo>
                        <a:pt x="7" y="782"/>
                      </a:lnTo>
                      <a:lnTo>
                        <a:pt x="0" y="765"/>
                      </a:lnTo>
                      <a:lnTo>
                        <a:pt x="1" y="761"/>
                      </a:lnTo>
                      <a:lnTo>
                        <a:pt x="7" y="688"/>
                      </a:lnTo>
                      <a:lnTo>
                        <a:pt x="21" y="616"/>
                      </a:lnTo>
                      <a:lnTo>
                        <a:pt x="40" y="545"/>
                      </a:lnTo>
                      <a:lnTo>
                        <a:pt x="66" y="475"/>
                      </a:lnTo>
                      <a:lnTo>
                        <a:pt x="95" y="409"/>
                      </a:lnTo>
                      <a:lnTo>
                        <a:pt x="130" y="343"/>
                      </a:lnTo>
                      <a:lnTo>
                        <a:pt x="167" y="281"/>
                      </a:lnTo>
                      <a:lnTo>
                        <a:pt x="209" y="220"/>
                      </a:lnTo>
                      <a:lnTo>
                        <a:pt x="253" y="163"/>
                      </a:lnTo>
                      <a:lnTo>
                        <a:pt x="287" y="120"/>
                      </a:lnTo>
                      <a:lnTo>
                        <a:pt x="324" y="78"/>
                      </a:lnTo>
                      <a:lnTo>
                        <a:pt x="362" y="38"/>
                      </a:lnTo>
                      <a:lnTo>
                        <a:pt x="402"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7" name="Forme libre 96"/>
                <p:cNvSpPr>
                  <a:spLocks/>
                </p:cNvSpPr>
                <p:nvPr/>
              </p:nvSpPr>
              <p:spPr bwMode="auto">
                <a:xfrm>
                  <a:off x="317182" y="5904089"/>
                  <a:ext cx="58738" cy="311150"/>
                </a:xfrm>
                <a:custGeom>
                  <a:avLst/>
                  <a:gdLst>
                    <a:gd name="T0" fmla="*/ 0 w 37"/>
                    <a:gd name="T1" fmla="*/ 0 h 196"/>
                    <a:gd name="T2" fmla="*/ 6 w 37"/>
                    <a:gd name="T3" fmla="*/ 15 h 196"/>
                    <a:gd name="T4" fmla="*/ 7 w 37"/>
                    <a:gd name="T5" fmla="*/ 18 h 196"/>
                    <a:gd name="T6" fmla="*/ 12 w 37"/>
                    <a:gd name="T7" fmla="*/ 80 h 196"/>
                    <a:gd name="T8" fmla="*/ 21 w 37"/>
                    <a:gd name="T9" fmla="*/ 134 h 196"/>
                    <a:gd name="T10" fmla="*/ 33 w 37"/>
                    <a:gd name="T11" fmla="*/ 188 h 196"/>
                    <a:gd name="T12" fmla="*/ 37 w 37"/>
                    <a:gd name="T13" fmla="*/ 196 h 196"/>
                    <a:gd name="T14" fmla="*/ 22 w 37"/>
                    <a:gd name="T15" fmla="*/ 162 h 196"/>
                    <a:gd name="T16" fmla="*/ 15 w 37"/>
                    <a:gd name="T17" fmla="*/ 146 h 196"/>
                    <a:gd name="T18" fmla="*/ 5 w 37"/>
                    <a:gd name="T19" fmla="*/ 81 h 196"/>
                    <a:gd name="T20" fmla="*/ 1 w 37"/>
                    <a:gd name="T21" fmla="*/ 40 h 196"/>
                    <a:gd name="T22" fmla="*/ 0 w 37"/>
                    <a:gd name="T2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196">
                      <a:moveTo>
                        <a:pt x="0" y="0"/>
                      </a:moveTo>
                      <a:lnTo>
                        <a:pt x="6" y="15"/>
                      </a:lnTo>
                      <a:lnTo>
                        <a:pt x="7" y="18"/>
                      </a:lnTo>
                      <a:lnTo>
                        <a:pt x="12" y="80"/>
                      </a:lnTo>
                      <a:lnTo>
                        <a:pt x="21" y="134"/>
                      </a:lnTo>
                      <a:lnTo>
                        <a:pt x="33" y="188"/>
                      </a:lnTo>
                      <a:lnTo>
                        <a:pt x="37" y="196"/>
                      </a:lnTo>
                      <a:lnTo>
                        <a:pt x="22" y="162"/>
                      </a:lnTo>
                      <a:lnTo>
                        <a:pt x="15" y="146"/>
                      </a:lnTo>
                      <a:lnTo>
                        <a:pt x="5" y="81"/>
                      </a:lnTo>
                      <a:lnTo>
                        <a:pt x="1" y="40"/>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8" name="Forme libre 97"/>
                <p:cNvSpPr>
                  <a:spLocks/>
                </p:cNvSpPr>
                <p:nvPr/>
              </p:nvSpPr>
              <p:spPr bwMode="auto">
                <a:xfrm>
                  <a:off x="363220" y="6223177"/>
                  <a:ext cx="49213" cy="104775"/>
                </a:xfrm>
                <a:custGeom>
                  <a:avLst/>
                  <a:gdLst>
                    <a:gd name="T0" fmla="*/ 0 w 31"/>
                    <a:gd name="T1" fmla="*/ 0 h 66"/>
                    <a:gd name="T2" fmla="*/ 31 w 31"/>
                    <a:gd name="T3" fmla="*/ 66 h 66"/>
                    <a:gd name="T4" fmla="*/ 24 w 31"/>
                    <a:gd name="T5" fmla="*/ 66 h 66"/>
                    <a:gd name="T6" fmla="*/ 0 w 31"/>
                    <a:gd name="T7" fmla="*/ 0 h 66"/>
                  </a:gdLst>
                  <a:ahLst/>
                  <a:cxnLst>
                    <a:cxn ang="0">
                      <a:pos x="T0" y="T1"/>
                    </a:cxn>
                    <a:cxn ang="0">
                      <a:pos x="T2" y="T3"/>
                    </a:cxn>
                    <a:cxn ang="0">
                      <a:pos x="T4" y="T5"/>
                    </a:cxn>
                    <a:cxn ang="0">
                      <a:pos x="T6" y="T7"/>
                    </a:cxn>
                  </a:cxnLst>
                  <a:rect l="0" t="0" r="r" b="b"/>
                  <a:pathLst>
                    <a:path w="31" h="66">
                      <a:moveTo>
                        <a:pt x="0" y="0"/>
                      </a:moveTo>
                      <a:lnTo>
                        <a:pt x="31" y="66"/>
                      </a:lnTo>
                      <a:lnTo>
                        <a:pt x="24" y="66"/>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9" name="Forme libre 98"/>
                <p:cNvSpPr>
                  <a:spLocks/>
                </p:cNvSpPr>
                <p:nvPr/>
              </p:nvSpPr>
              <p:spPr bwMode="auto">
                <a:xfrm>
                  <a:off x="317182" y="5864402"/>
                  <a:ext cx="11113" cy="68263"/>
                </a:xfrm>
                <a:custGeom>
                  <a:avLst/>
                  <a:gdLst>
                    <a:gd name="T0" fmla="*/ 0 w 7"/>
                    <a:gd name="T1" fmla="*/ 0 h 43"/>
                    <a:gd name="T2" fmla="*/ 7 w 7"/>
                    <a:gd name="T3" fmla="*/ 17 h 43"/>
                    <a:gd name="T4" fmla="*/ 7 w 7"/>
                    <a:gd name="T5" fmla="*/ 43 h 43"/>
                    <a:gd name="T6" fmla="*/ 6 w 7"/>
                    <a:gd name="T7" fmla="*/ 40 h 43"/>
                    <a:gd name="T8" fmla="*/ 0 w 7"/>
                    <a:gd name="T9" fmla="*/ 25 h 43"/>
                    <a:gd name="T10" fmla="*/ 0 w 7"/>
                    <a:gd name="T11" fmla="*/ 0 h 43"/>
                  </a:gdLst>
                  <a:ahLst/>
                  <a:cxnLst>
                    <a:cxn ang="0">
                      <a:pos x="T0" y="T1"/>
                    </a:cxn>
                    <a:cxn ang="0">
                      <a:pos x="T2" y="T3"/>
                    </a:cxn>
                    <a:cxn ang="0">
                      <a:pos x="T4" y="T5"/>
                    </a:cxn>
                    <a:cxn ang="0">
                      <a:pos x="T6" y="T7"/>
                    </a:cxn>
                    <a:cxn ang="0">
                      <a:pos x="T8" y="T9"/>
                    </a:cxn>
                    <a:cxn ang="0">
                      <a:pos x="T10" y="T11"/>
                    </a:cxn>
                  </a:cxnLst>
                  <a:rect l="0" t="0" r="r" b="b"/>
                  <a:pathLst>
                    <a:path w="7" h="43">
                      <a:moveTo>
                        <a:pt x="0" y="0"/>
                      </a:moveTo>
                      <a:lnTo>
                        <a:pt x="7" y="17"/>
                      </a:lnTo>
                      <a:lnTo>
                        <a:pt x="7" y="43"/>
                      </a:lnTo>
                      <a:lnTo>
                        <a:pt x="6" y="40"/>
                      </a:lnTo>
                      <a:lnTo>
                        <a:pt x="0" y="25"/>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0" name="Forme libre 99"/>
                <p:cNvSpPr>
                  <a:spLocks/>
                </p:cNvSpPr>
                <p:nvPr/>
              </p:nvSpPr>
              <p:spPr bwMode="auto">
                <a:xfrm>
                  <a:off x="340995" y="6135864"/>
                  <a:ext cx="73025" cy="192088"/>
                </a:xfrm>
                <a:custGeom>
                  <a:avLst/>
                  <a:gdLst>
                    <a:gd name="T0" fmla="*/ 0 w 46"/>
                    <a:gd name="T1" fmla="*/ 0 h 121"/>
                    <a:gd name="T2" fmla="*/ 7 w 46"/>
                    <a:gd name="T3" fmla="*/ 16 h 121"/>
                    <a:gd name="T4" fmla="*/ 22 w 46"/>
                    <a:gd name="T5" fmla="*/ 50 h 121"/>
                    <a:gd name="T6" fmla="*/ 33 w 46"/>
                    <a:gd name="T7" fmla="*/ 86 h 121"/>
                    <a:gd name="T8" fmla="*/ 46 w 46"/>
                    <a:gd name="T9" fmla="*/ 121 h 121"/>
                    <a:gd name="T10" fmla="*/ 45 w 46"/>
                    <a:gd name="T11" fmla="*/ 121 h 121"/>
                    <a:gd name="T12" fmla="*/ 14 w 46"/>
                    <a:gd name="T13" fmla="*/ 55 h 121"/>
                    <a:gd name="T14" fmla="*/ 11 w 46"/>
                    <a:gd name="T15" fmla="*/ 44 h 121"/>
                    <a:gd name="T16" fmla="*/ 0 w 46"/>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21">
                      <a:moveTo>
                        <a:pt x="0" y="0"/>
                      </a:moveTo>
                      <a:lnTo>
                        <a:pt x="7" y="16"/>
                      </a:lnTo>
                      <a:lnTo>
                        <a:pt x="22" y="50"/>
                      </a:lnTo>
                      <a:lnTo>
                        <a:pt x="33" y="86"/>
                      </a:lnTo>
                      <a:lnTo>
                        <a:pt x="46" y="121"/>
                      </a:lnTo>
                      <a:lnTo>
                        <a:pt x="45" y="121"/>
                      </a:lnTo>
                      <a:lnTo>
                        <a:pt x="14" y="55"/>
                      </a:lnTo>
                      <a:lnTo>
                        <a:pt x="11" y="44"/>
                      </a:lnTo>
                      <a:lnTo>
                        <a:pt x="0" y="0"/>
                      </a:lnTo>
                      <a:close/>
                    </a:path>
                  </a:pathLst>
                </a:custGeom>
                <a:solidFill>
                  <a:schemeClr val="tx2">
                    <a:alpha val="20000"/>
                  </a:schemeClr>
                </a:solidFill>
                <a:ln w="0">
                  <a:solidFill>
                    <a:schemeClr val="tx2">
                      <a:alpha val="2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grpSp>
      </p:grpSp>
      <p:pic>
        <p:nvPicPr>
          <p:cNvPr id="3189" name="Imag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6" y="0"/>
            <a:ext cx="2763838" cy="1222375"/>
          </a:xfrm>
          <a:prstGeom prst="rect">
            <a:avLst/>
          </a:prstGeom>
          <a:noFill/>
          <a:extLst>
            <a:ext uri="{909E8E84-426E-40DD-AFC4-6F175D3DCCD1}">
              <a14:hiddenFill xmlns:a14="http://schemas.microsoft.com/office/drawing/2010/main">
                <a:solidFill>
                  <a:srgbClr val="FFFFFF"/>
                </a:solidFill>
              </a14:hiddenFill>
            </a:ext>
          </a:extLst>
        </p:spPr>
      </p:pic>
      <p:sp>
        <p:nvSpPr>
          <p:cNvPr id="3080" name="Rectangle 118"/>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082" name="Rectangle 3081"/>
          <p:cNvSpPr/>
          <p:nvPr/>
        </p:nvSpPr>
        <p:spPr>
          <a:xfrm>
            <a:off x="3185372" y="1536779"/>
            <a:ext cx="6096000" cy="1038682"/>
          </a:xfrm>
          <a:prstGeom prst="rect">
            <a:avLst/>
          </a:prstGeom>
        </p:spPr>
        <p:txBody>
          <a:bodyPr>
            <a:spAutoFit/>
          </a:bodyPr>
          <a:lstStyle/>
          <a:p>
            <a:pPr>
              <a:spcAft>
                <a:spcPts val="0"/>
              </a:spcAft>
            </a:pPr>
            <a:r>
              <a:rPr lang="fr-FR" sz="2800" dirty="0" smtClean="0">
                <a:solidFill>
                  <a:srgbClr val="262626"/>
                </a:solidFill>
                <a:latin typeface="Noto Sans" panose="020B0502040504020204" pitchFamily="34"/>
                <a:ea typeface="Noto Sans" panose="020B0502040504020204" pitchFamily="34"/>
                <a:cs typeface="Noto Sans" panose="020B0502040504020204" pitchFamily="34"/>
              </a:rPr>
              <a:t>Livret d’accueil</a:t>
            </a:r>
            <a:endParaRPr lang="fr-FR" sz="2800" dirty="0" smtClean="0">
              <a:latin typeface="Noto Sans" panose="020B0502040504020204" pitchFamily="34"/>
              <a:ea typeface="Noto Sans" panose="020B0502040504020204" pitchFamily="34"/>
              <a:cs typeface="Noto Sans" panose="020B0502040504020204" pitchFamily="34"/>
            </a:endParaRPr>
          </a:p>
          <a:p>
            <a:pPr>
              <a:lnSpc>
                <a:spcPct val="107000"/>
              </a:lnSpc>
              <a:spcBef>
                <a:spcPts val="600"/>
              </a:spcBef>
              <a:spcAft>
                <a:spcPts val="800"/>
              </a:spcAft>
            </a:pPr>
            <a:r>
              <a:rPr lang="fr-FR" sz="2800" dirty="0" smtClean="0">
                <a:solidFill>
                  <a:srgbClr val="404040"/>
                </a:solidFill>
                <a:latin typeface="Noto Sans" panose="020B0502040504020204" pitchFamily="34"/>
                <a:ea typeface="Noto Sans" panose="020B0502040504020204" pitchFamily="34"/>
                <a:cs typeface="Noto Sans" panose="020B0502040504020204" pitchFamily="34"/>
              </a:rPr>
              <a:t>Nouvel arrivant municipal</a:t>
            </a:r>
            <a:endParaRPr lang="fr-FR" sz="2800" dirty="0">
              <a:effectLst/>
              <a:latin typeface="Noto Sans" panose="020B0502040504020204" pitchFamily="34"/>
              <a:ea typeface="Noto Sans" panose="020B0502040504020204" pitchFamily="34"/>
              <a:cs typeface="Noto Sans" panose="020B0502040504020204" pitchFamily="34"/>
            </a:endParaRPr>
          </a:p>
        </p:txBody>
      </p:sp>
      <p:sp>
        <p:nvSpPr>
          <p:cNvPr id="3083" name="Rectangle 3082"/>
          <p:cNvSpPr/>
          <p:nvPr/>
        </p:nvSpPr>
        <p:spPr>
          <a:xfrm>
            <a:off x="4621618" y="6216094"/>
            <a:ext cx="3735572" cy="384721"/>
          </a:xfrm>
          <a:prstGeom prst="rect">
            <a:avLst/>
          </a:prstGeom>
        </p:spPr>
        <p:txBody>
          <a:bodyPr wrap="square">
            <a:spAutoFit/>
          </a:bodyPr>
          <a:lstStyle/>
          <a:p>
            <a:pPr>
              <a:spcAft>
                <a:spcPts val="0"/>
              </a:spcAft>
            </a:pPr>
            <a:r>
              <a:rPr lang="fr-FR" sz="1100" dirty="0">
                <a:solidFill>
                  <a:schemeClr val="accent2">
                    <a:lumMod val="75000"/>
                  </a:schemeClr>
                </a:solidFill>
                <a:latin typeface="Noto Sans" panose="020B0502040504020204" pitchFamily="34"/>
                <a:ea typeface="Times New Roman" panose="02020603050405020304" pitchFamily="18" charset="0"/>
                <a:cs typeface="Times New Roman" panose="02020603050405020304" pitchFamily="18" charset="0"/>
              </a:rPr>
              <a:t>Audrey ANDRE</a:t>
            </a:r>
            <a:endParaRPr lang="fr-FR" sz="1050" dirty="0">
              <a:solidFill>
                <a:schemeClr val="accent2">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fr-FR" sz="800" dirty="0">
                <a:solidFill>
                  <a:srgbClr val="595959"/>
                </a:solidFill>
                <a:latin typeface="Noto Sans" panose="020B0502040504020204" pitchFamily="34"/>
                <a:ea typeface="Times New Roman" panose="02020603050405020304" pitchFamily="18" charset="0"/>
                <a:cs typeface="Times New Roman" panose="02020603050405020304" pitchFamily="18" charset="0"/>
              </a:rPr>
              <a:t>Secrétariat Général</a:t>
            </a:r>
            <a:endParaRPr lang="fr-FR"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097" name="Espace réservé du numéro de diapositive 3096"/>
          <p:cNvSpPr>
            <a:spLocks noGrp="1"/>
          </p:cNvSpPr>
          <p:nvPr>
            <p:ph type="sldNum" sz="quarter" idx="12"/>
          </p:nvPr>
        </p:nvSpPr>
        <p:spPr>
          <a:xfrm>
            <a:off x="8277155" y="6467862"/>
            <a:ext cx="683339" cy="365125"/>
          </a:xfrm>
        </p:spPr>
        <p:txBody>
          <a:bodyPr/>
          <a:lstStyle/>
          <a:p>
            <a:fld id="{9D1DA78C-0460-4633-B9A7-90C84C289958}" type="slidenum">
              <a:rPr lang="fr-FR" smtClean="0"/>
              <a:t>1</a:t>
            </a:fld>
            <a:endParaRPr lang="fr-FR"/>
          </a:p>
        </p:txBody>
      </p:sp>
    </p:spTree>
    <p:extLst>
      <p:ext uri="{BB962C8B-B14F-4D97-AF65-F5344CB8AC3E}">
        <p14:creationId xmlns:p14="http://schemas.microsoft.com/office/powerpoint/2010/main" val="1204801623"/>
      </p:ext>
    </p:extLst>
  </p:cSld>
  <p:clrMapOvr>
    <a:masterClrMapping/>
  </p:clrMapOvr>
  <p:transition spd="slow" advTm="68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circle(in)">
                                      <p:cBhvr>
                                        <p:cTn id="7" dur="2000"/>
                                        <p:tgtEl>
                                          <p:spTgt spid="30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down)">
                                      <p:cBhvr>
                                        <p:cTn id="1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DA78C-0460-4633-B9A7-90C84C289958}" type="slidenum">
              <a:rPr lang="fr-FR" smtClean="0"/>
              <a:t>10</a:t>
            </a:fld>
            <a:endParaRPr lang="fr-FR"/>
          </a:p>
        </p:txBody>
      </p:sp>
      <p:sp>
        <p:nvSpPr>
          <p:cNvPr id="3" name="Ellipse 2"/>
          <p:cNvSpPr/>
          <p:nvPr/>
        </p:nvSpPr>
        <p:spPr>
          <a:xfrm>
            <a:off x="981265" y="252857"/>
            <a:ext cx="1483995" cy="497840"/>
          </a:xfrm>
          <a:prstGeom prst="ellipse">
            <a:avLst/>
          </a:prstGeom>
          <a:solidFill>
            <a:srgbClr val="259B25"/>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dirty="0">
                <a:ea typeface="Calibri" panose="020F0502020204030204" pitchFamily="34" charset="0"/>
                <a:cs typeface="Times New Roman" panose="02020603050405020304" pitchFamily="18" charset="0"/>
              </a:rPr>
              <a:t>AVANTAGES</a:t>
            </a:r>
          </a:p>
        </p:txBody>
      </p:sp>
      <p:sp>
        <p:nvSpPr>
          <p:cNvPr id="4" name="Rectangle 2"/>
          <p:cNvSpPr>
            <a:spLocks noChangeArrowheads="1"/>
          </p:cNvSpPr>
          <p:nvPr/>
        </p:nvSpPr>
        <p:spPr bwMode="auto">
          <a:xfrm>
            <a:off x="272797" y="781870"/>
            <a:ext cx="8898635" cy="562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dirty="0">
                <a:latin typeface="Noto Sans" panose="020B0502040504020204" pitchFamily="34"/>
                <a:ea typeface="Noto Sans" panose="020B0502040504020204" pitchFamily="34"/>
                <a:cs typeface="Noto Sans" panose="020B0502040504020204" pitchFamily="34"/>
              </a:rPr>
              <a:t>Ici, vous trouverez toutes les actualités RH ainsi que tous les </a:t>
            </a:r>
            <a:r>
              <a:rPr lang="fr-FR" altLang="fr-FR" sz="1050" b="1" dirty="0">
                <a:latin typeface="Noto Sans" panose="020B0502040504020204" pitchFamily="34"/>
                <a:ea typeface="Noto Sans" panose="020B0502040504020204" pitchFamily="34"/>
                <a:cs typeface="Noto Sans" panose="020B0502040504020204" pitchFamily="34"/>
              </a:rPr>
              <a:t>formulaires</a:t>
            </a:r>
            <a:r>
              <a:rPr lang="fr-FR" altLang="fr-FR" sz="1050" dirty="0">
                <a:latin typeface="Noto Sans" panose="020B0502040504020204" pitchFamily="34"/>
                <a:ea typeface="Noto Sans" panose="020B0502040504020204" pitchFamily="34"/>
                <a:cs typeface="Noto Sans" panose="020B0502040504020204" pitchFamily="34"/>
              </a:rPr>
              <a:t> (Compte Epargne Temps, Prévoyance, Tickets Restaurants, Heures supplémentaires et complémentaires, </a:t>
            </a:r>
            <a:r>
              <a:rPr lang="fr-FR" altLang="fr-FR" sz="1050" dirty="0" err="1">
                <a:latin typeface="Noto Sans" panose="020B0502040504020204" pitchFamily="34"/>
                <a:ea typeface="Noto Sans" panose="020B0502040504020204" pitchFamily="34"/>
                <a:cs typeface="Noto Sans" panose="020B0502040504020204" pitchFamily="34"/>
              </a:rPr>
              <a:t>etc</a:t>
            </a:r>
            <a:r>
              <a:rPr lang="fr-FR" altLang="fr-FR" sz="1050" dirty="0">
                <a:latin typeface="Noto Sans" panose="020B0502040504020204" pitchFamily="34"/>
                <a:ea typeface="Noto Sans" panose="020B0502040504020204" pitchFamily="34"/>
                <a:cs typeface="Noto Sans" panose="020B0502040504020204" pitchFamily="34"/>
              </a:rPr>
              <a:t>)</a:t>
            </a:r>
            <a:br>
              <a:rPr lang="fr-FR" altLang="fr-FR" sz="1050" dirty="0">
                <a:latin typeface="Noto Sans" panose="020B0502040504020204" pitchFamily="34"/>
                <a:ea typeface="Noto Sans" panose="020B0502040504020204" pitchFamily="34"/>
                <a:cs typeface="Noto Sans" panose="020B0502040504020204" pitchFamily="34"/>
              </a:rPr>
            </a:br>
            <a:r>
              <a:rPr lang="fr-FR" altLang="fr-FR" sz="1050" dirty="0">
                <a:latin typeface="Noto Sans" panose="020B0502040504020204" pitchFamily="34"/>
                <a:ea typeface="Noto Sans" panose="020B0502040504020204" pitchFamily="34"/>
                <a:cs typeface="Noto Sans" panose="020B0502040504020204" pitchFamily="34"/>
                <a:hlinkClick r:id="rId3"/>
              </a:rPr>
              <a:t>https://www.intranet.vandoeuvre.net/category/mes-infos-rh/</a:t>
            </a: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dirty="0">
                <a:latin typeface="Noto Sans" panose="020B0502040504020204" pitchFamily="34"/>
                <a:ea typeface="Noto Sans" panose="020B0502040504020204" pitchFamily="34"/>
                <a:cs typeface="Noto Sans" panose="020B0502040504020204" pitchFamily="34"/>
              </a:rPr>
              <a:t>Dans le cadre de la lutte contre le réchauffement climatique et afin de promouvoir de nouveaux fonctionnements managériaux, l’Etat français a ratifié avec la totalité des organisations syndicales, un accord sur le </a:t>
            </a:r>
            <a:r>
              <a:rPr lang="fr-FR" altLang="fr-FR" sz="1050" b="1" dirty="0">
                <a:latin typeface="Noto Sans" panose="020B0502040504020204" pitchFamily="34"/>
                <a:ea typeface="Noto Sans" panose="020B0502040504020204" pitchFamily="34"/>
                <a:cs typeface="Noto Sans" panose="020B0502040504020204" pitchFamily="34"/>
              </a:rPr>
              <a:t>télétravail</a:t>
            </a:r>
            <a:r>
              <a:rPr lang="fr-FR" altLang="fr-FR" sz="1050" dirty="0">
                <a:latin typeface="Noto Sans" panose="020B0502040504020204" pitchFamily="34"/>
                <a:ea typeface="Noto Sans" panose="020B0502040504020204" pitchFamily="34"/>
                <a:cs typeface="Noto Sans" panose="020B0502040504020204" pitchFamily="34"/>
              </a:rPr>
              <a:t> s’appliquant à l’ensemble des trois fonctions publiques. Cet accord a été décliné pour Vandoeuvre lors du Conseil Municipal du 6 décembre 2021, un protocole d’accord sur le télétravail a été acté. Vous trouverez toutes les modalités pour faire vos demandes via ce lien. </a:t>
            </a:r>
          </a:p>
          <a:p>
            <a:pPr marR="0" lvl="0" indent="180975" algn="l" defTabSz="914400" rtl="0" eaLnBrk="0" fontAlgn="base" latinLnBrk="0" hangingPunct="0">
              <a:lnSpc>
                <a:spcPct val="100000"/>
              </a:lnSpc>
              <a:spcBef>
                <a:spcPct val="0"/>
              </a:spcBef>
              <a:spcAft>
                <a:spcPct val="0"/>
              </a:spcAft>
              <a:buClrTx/>
              <a:buSzTx/>
              <a:buFontTx/>
              <a:buNone/>
              <a:tabLst/>
            </a:pPr>
            <a:r>
              <a:rPr lang="fr-FR" altLang="fr-FR" sz="1050" dirty="0">
                <a:latin typeface="Noto Sans" panose="020B0502040504020204" pitchFamily="34"/>
                <a:ea typeface="Noto Sans" panose="020B0502040504020204" pitchFamily="34"/>
                <a:cs typeface="Noto Sans" panose="020B0502040504020204" pitchFamily="34"/>
                <a:hlinkClick r:id="rId4"/>
              </a:rPr>
              <a:t>https://www.intranet.vandoeuvre.net/2022/07/12/formulaire-de-demande-de-teletravail/</a:t>
            </a: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smtClean="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smtClean="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smtClean="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smtClean="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171450" lvl="0" indent="-171450" algn="just" defTabSz="914400">
              <a:buFont typeface="Wingdings" panose="05000000000000000000" pitchFamily="2" charset="2"/>
              <a:buChar char="v"/>
            </a:pPr>
            <a:r>
              <a:rPr lang="fr-FR" altLang="fr-FR" sz="1050" dirty="0">
                <a:latin typeface="Noto Sans" panose="020B0502040504020204" pitchFamily="34"/>
                <a:ea typeface="Noto Sans" panose="020B0502040504020204" pitchFamily="34"/>
                <a:cs typeface="Noto Sans" panose="020B0502040504020204" pitchFamily="34"/>
              </a:rPr>
              <a:t>N’oubliez pas de retourner votre </a:t>
            </a:r>
            <a:r>
              <a:rPr lang="fr-FR" altLang="fr-FR" sz="1050" b="1" dirty="0">
                <a:latin typeface="Noto Sans" panose="020B0502040504020204" pitchFamily="34"/>
                <a:ea typeface="Noto Sans" panose="020B0502040504020204" pitchFamily="34"/>
                <a:cs typeface="Noto Sans" panose="020B0502040504020204" pitchFamily="34"/>
              </a:rPr>
              <a:t>attestation d’adhésion de mutuelle labélisée </a:t>
            </a:r>
            <a:r>
              <a:rPr lang="fr-FR" altLang="fr-FR" sz="1050" dirty="0">
                <a:latin typeface="Noto Sans" panose="020B0502040504020204" pitchFamily="34"/>
                <a:ea typeface="Noto Sans" panose="020B0502040504020204" pitchFamily="34"/>
                <a:cs typeface="Noto Sans" panose="020B0502040504020204" pitchFamily="34"/>
              </a:rPr>
              <a:t>« collectivité territoriale » à chaque début d’année au service RH, ce qui vous permettra d’obtenir une participation employeur !</a:t>
            </a:r>
          </a:p>
          <a:p>
            <a:pPr lvl="0" algn="just" defTabSz="914400"/>
            <a:endParaRPr lang="fr-FR" altLang="fr-FR" sz="1100" dirty="0">
              <a:latin typeface="Noto Sans" panose="020B0502040504020204" pitchFamily="34"/>
              <a:ea typeface="Noto Sans" panose="020B0502040504020204" pitchFamily="34"/>
              <a:cs typeface="Noto Sans" panose="020B0502040504020204" pitchFamily="34"/>
            </a:endParaRPr>
          </a:p>
          <a:p>
            <a:pPr marL="171450" lvl="0" indent="-171450" algn="just" defTabSz="914400">
              <a:buFont typeface="Wingdings" panose="05000000000000000000" pitchFamily="2" charset="2"/>
              <a:buChar char="v"/>
            </a:pPr>
            <a:r>
              <a:rPr lang="fr-FR" altLang="fr-FR" sz="1050" dirty="0">
                <a:latin typeface="Noto Sans" panose="020B0502040504020204" pitchFamily="34"/>
                <a:ea typeface="Noto Sans" panose="020B0502040504020204" pitchFamily="34"/>
                <a:cs typeface="Noto Sans" panose="020B0502040504020204" pitchFamily="34"/>
              </a:rPr>
              <a:t>Vous avez des enfants ? Vous avez droit à un </a:t>
            </a:r>
            <a:r>
              <a:rPr lang="fr-FR" altLang="fr-FR" sz="1050" b="1" dirty="0">
                <a:latin typeface="Noto Sans" panose="020B0502040504020204" pitchFamily="34"/>
                <a:ea typeface="Noto Sans" panose="020B0502040504020204" pitchFamily="34"/>
                <a:cs typeface="Noto Sans" panose="020B0502040504020204" pitchFamily="34"/>
              </a:rPr>
              <a:t>supplément familial </a:t>
            </a:r>
            <a:r>
              <a:rPr lang="fr-FR" altLang="fr-FR" sz="1050" dirty="0">
                <a:latin typeface="Noto Sans" panose="020B0502040504020204" pitchFamily="34"/>
                <a:ea typeface="Noto Sans" panose="020B0502040504020204" pitchFamily="34"/>
                <a:cs typeface="Noto Sans" panose="020B0502040504020204" pitchFamily="34"/>
              </a:rPr>
              <a:t>!</a:t>
            </a:r>
          </a:p>
          <a:p>
            <a:pPr lvl="0" indent="180975" algn="just" defTabSz="914400"/>
            <a:r>
              <a:rPr lang="fr-FR" altLang="fr-FR" sz="1050" dirty="0">
                <a:latin typeface="Noto Sans" panose="020B0502040504020204" pitchFamily="34"/>
                <a:ea typeface="Noto Sans" panose="020B0502040504020204" pitchFamily="34"/>
                <a:cs typeface="Noto Sans" panose="020B0502040504020204" pitchFamily="34"/>
                <a:hlinkClick r:id="rId5"/>
              </a:rPr>
              <a:t>https://www.intranet.vandoeuvre.net/2022/08/24/supplement-familial-de-traitement-nouveau-formulaire/</a:t>
            </a:r>
            <a:endParaRPr lang="fr-FR" altLang="fr-FR" sz="1050" dirty="0">
              <a:latin typeface="Noto Sans" panose="020B0502040504020204" pitchFamily="34"/>
              <a:ea typeface="Noto Sans" panose="020B0502040504020204" pitchFamily="34"/>
              <a:cs typeface="Noto Sans" panose="020B0502040504020204" pitchFamily="34"/>
            </a:endParaRPr>
          </a:p>
          <a:p>
            <a:pPr lvl="0" algn="just" defTabSz="914400"/>
            <a:endParaRPr lang="fr-FR" sz="1200" dirty="0">
              <a:latin typeface="Noto Sans" panose="020B0502040504020204" pitchFamily="34"/>
              <a:ea typeface="Noto Sans" panose="020B0502040504020204" pitchFamily="34"/>
              <a:cs typeface="Noto Sans" panose="020B0502040504020204" pitchFamily="34"/>
            </a:endParaRPr>
          </a:p>
          <a:p>
            <a:pPr marL="171450" lvl="0" indent="-171450" algn="just" defTabSz="914400">
              <a:buFont typeface="Wingdings" panose="05000000000000000000" pitchFamily="2" charset="2"/>
              <a:buChar char="v"/>
            </a:pPr>
            <a:r>
              <a:rPr lang="fr-FR" sz="1050" dirty="0">
                <a:latin typeface="Noto Sans" panose="020B0502040504020204" pitchFamily="34"/>
                <a:ea typeface="Noto Sans" panose="020B0502040504020204" pitchFamily="34"/>
                <a:cs typeface="Noto Sans" panose="020B0502040504020204" pitchFamily="34"/>
              </a:rPr>
              <a:t>Le </a:t>
            </a:r>
            <a:r>
              <a:rPr lang="fr-FR" sz="1050" b="1" dirty="0">
                <a:latin typeface="Noto Sans" panose="020B0502040504020204" pitchFamily="34"/>
                <a:ea typeface="Noto Sans" panose="020B0502040504020204" pitchFamily="34"/>
                <a:cs typeface="Noto Sans" panose="020B0502040504020204" pitchFamily="34"/>
              </a:rPr>
              <a:t>Comité d’Action Sociale (CAS) </a:t>
            </a:r>
            <a:r>
              <a:rPr lang="fr-FR" sz="1050" dirty="0">
                <a:latin typeface="Noto Sans" panose="020B0502040504020204" pitchFamily="34"/>
                <a:ea typeface="Noto Sans" panose="020B0502040504020204" pitchFamily="34"/>
                <a:cs typeface="Noto Sans" panose="020B0502040504020204" pitchFamily="34"/>
              </a:rPr>
              <a:t>met en œuvre une solidarité sociale entre les personnels actifs et retraités de la Commune, du CCAS et de la Caisse des Ecoles de Vandœuvre. Afin d’améliorer les conditions de vie des personnels de la Fonction Publique Territoriale en proposant un large éventail de prestations aussi bien en matière de prêts, aides, secours, loisirs, culture, chèques réduction, Le bureau du CAS se situe Place de Paris, derrière la Mairie, ou est joignable par mail cas.vandoeuvre@vandoeuvre.fr. </a:t>
            </a:r>
          </a:p>
          <a:p>
            <a:pPr lvl="0" algn="just" defTabSz="914400"/>
            <a:endParaRPr lang="fr-FR" altLang="fr-FR" sz="1100" dirty="0">
              <a:latin typeface="Calibri" panose="020F0502020204030204" pitchFamily="34" charset="0"/>
              <a:ea typeface="Times New Roman" panose="02020603050405020304" pitchFamily="18" charset="0"/>
              <a:cs typeface="Noto Sans" panose="020B0502040504020204" pitchFamily="34"/>
            </a:endParaRPr>
          </a:p>
        </p:txBody>
      </p:sp>
      <p:pic>
        <p:nvPicPr>
          <p:cNvPr id="34817" name="Image 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5260" y="2576576"/>
            <a:ext cx="3889893" cy="1460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3202158"/>
      </p:ext>
    </p:extLst>
  </p:cSld>
  <p:clrMapOvr>
    <a:masterClrMapping/>
  </p:clrMapOvr>
  <p:transition spd="slow" advTm="1260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4817"/>
                                        </p:tgtEl>
                                        <p:attrNameLst>
                                          <p:attrName>style.visibility</p:attrName>
                                        </p:attrNameLst>
                                      </p:cBhvr>
                                      <p:to>
                                        <p:strVal val="visible"/>
                                      </p:to>
                                    </p:set>
                                    <p:animEffect transition="in" filter="wipe(down)">
                                      <p:cBhvr>
                                        <p:cTn id="40" dur="580">
                                          <p:stCondLst>
                                            <p:cond delay="0"/>
                                          </p:stCondLst>
                                        </p:cTn>
                                        <p:tgtEl>
                                          <p:spTgt spid="34817"/>
                                        </p:tgtEl>
                                      </p:cBhvr>
                                    </p:animEffect>
                                    <p:anim calcmode="lin" valueType="num">
                                      <p:cBhvr>
                                        <p:cTn id="41" dur="1822" tmFilter="0,0; 0.14,0.36; 0.43,0.73; 0.71,0.91; 1.0,1.0">
                                          <p:stCondLst>
                                            <p:cond delay="0"/>
                                          </p:stCondLst>
                                        </p:cTn>
                                        <p:tgtEl>
                                          <p:spTgt spid="3481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481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481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481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4817"/>
                                        </p:tgtEl>
                                        <p:attrNameLst>
                                          <p:attrName>ppt_y</p:attrName>
                                        </p:attrNameLst>
                                      </p:cBhvr>
                                      <p:tavLst>
                                        <p:tav tm="0" fmla="#ppt_y-sin(pi*$)/81">
                                          <p:val>
                                            <p:fltVal val="0"/>
                                          </p:val>
                                        </p:tav>
                                        <p:tav tm="100000">
                                          <p:val>
                                            <p:fltVal val="1"/>
                                          </p:val>
                                        </p:tav>
                                      </p:tavLst>
                                    </p:anim>
                                    <p:animScale>
                                      <p:cBhvr>
                                        <p:cTn id="46" dur="26">
                                          <p:stCondLst>
                                            <p:cond delay="650"/>
                                          </p:stCondLst>
                                        </p:cTn>
                                        <p:tgtEl>
                                          <p:spTgt spid="34817"/>
                                        </p:tgtEl>
                                      </p:cBhvr>
                                      <p:to x="100000" y="60000"/>
                                    </p:animScale>
                                    <p:animScale>
                                      <p:cBhvr>
                                        <p:cTn id="47" dur="166" decel="50000">
                                          <p:stCondLst>
                                            <p:cond delay="676"/>
                                          </p:stCondLst>
                                        </p:cTn>
                                        <p:tgtEl>
                                          <p:spTgt spid="34817"/>
                                        </p:tgtEl>
                                      </p:cBhvr>
                                      <p:to x="100000" y="100000"/>
                                    </p:animScale>
                                    <p:animScale>
                                      <p:cBhvr>
                                        <p:cTn id="48" dur="26">
                                          <p:stCondLst>
                                            <p:cond delay="1312"/>
                                          </p:stCondLst>
                                        </p:cTn>
                                        <p:tgtEl>
                                          <p:spTgt spid="34817"/>
                                        </p:tgtEl>
                                      </p:cBhvr>
                                      <p:to x="100000" y="80000"/>
                                    </p:animScale>
                                    <p:animScale>
                                      <p:cBhvr>
                                        <p:cTn id="49" dur="166" decel="50000">
                                          <p:stCondLst>
                                            <p:cond delay="1338"/>
                                          </p:stCondLst>
                                        </p:cTn>
                                        <p:tgtEl>
                                          <p:spTgt spid="34817"/>
                                        </p:tgtEl>
                                      </p:cBhvr>
                                      <p:to x="100000" y="100000"/>
                                    </p:animScale>
                                    <p:animScale>
                                      <p:cBhvr>
                                        <p:cTn id="50" dur="26">
                                          <p:stCondLst>
                                            <p:cond delay="1642"/>
                                          </p:stCondLst>
                                        </p:cTn>
                                        <p:tgtEl>
                                          <p:spTgt spid="34817"/>
                                        </p:tgtEl>
                                      </p:cBhvr>
                                      <p:to x="100000" y="90000"/>
                                    </p:animScale>
                                    <p:animScale>
                                      <p:cBhvr>
                                        <p:cTn id="51" dur="166" decel="50000">
                                          <p:stCondLst>
                                            <p:cond delay="1668"/>
                                          </p:stCondLst>
                                        </p:cTn>
                                        <p:tgtEl>
                                          <p:spTgt spid="34817"/>
                                        </p:tgtEl>
                                      </p:cBhvr>
                                      <p:to x="100000" y="100000"/>
                                    </p:animScale>
                                    <p:animScale>
                                      <p:cBhvr>
                                        <p:cTn id="52" dur="26">
                                          <p:stCondLst>
                                            <p:cond delay="1808"/>
                                          </p:stCondLst>
                                        </p:cTn>
                                        <p:tgtEl>
                                          <p:spTgt spid="34817"/>
                                        </p:tgtEl>
                                      </p:cBhvr>
                                      <p:to x="100000" y="95000"/>
                                    </p:animScale>
                                    <p:animScale>
                                      <p:cBhvr>
                                        <p:cTn id="53" dur="166" decel="50000">
                                          <p:stCondLst>
                                            <p:cond delay="1834"/>
                                          </p:stCondLst>
                                        </p:cTn>
                                        <p:tgtEl>
                                          <p:spTgt spid="3481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18" end="18"/>
                                            </p:txEl>
                                          </p:spTgt>
                                        </p:tgtEl>
                                        <p:attrNameLst>
                                          <p:attrName>style.visibility</p:attrName>
                                        </p:attrNameLst>
                                      </p:cBhvr>
                                      <p:to>
                                        <p:strVal val="visible"/>
                                      </p:to>
                                    </p:set>
                                    <p:animEffect transition="in" filter="fade">
                                      <p:cBhvr>
                                        <p:cTn id="58" dur="1000"/>
                                        <p:tgtEl>
                                          <p:spTgt spid="4">
                                            <p:txEl>
                                              <p:pRg st="18" end="18"/>
                                            </p:txEl>
                                          </p:spTgt>
                                        </p:tgtEl>
                                      </p:cBhvr>
                                    </p:animEffect>
                                    <p:anim calcmode="lin" valueType="num">
                                      <p:cBhvr>
                                        <p:cTn id="59" dur="10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xEl>
                                              <p:pRg st="20" end="20"/>
                                            </p:txEl>
                                          </p:spTgt>
                                        </p:tgtEl>
                                        <p:attrNameLst>
                                          <p:attrName>style.visibility</p:attrName>
                                        </p:attrNameLst>
                                      </p:cBhvr>
                                      <p:to>
                                        <p:strVal val="visible"/>
                                      </p:to>
                                    </p:set>
                                    <p:animEffect transition="in" filter="fade">
                                      <p:cBhvr>
                                        <p:cTn id="65" dur="1000"/>
                                        <p:tgtEl>
                                          <p:spTgt spid="4">
                                            <p:txEl>
                                              <p:pRg st="20" end="20"/>
                                            </p:txEl>
                                          </p:spTgt>
                                        </p:tgtEl>
                                      </p:cBhvr>
                                    </p:animEffect>
                                    <p:anim calcmode="lin" valueType="num">
                                      <p:cBhvr>
                                        <p:cTn id="66" dur="1000" fill="hold"/>
                                        <p:tgtEl>
                                          <p:spTgt spid="4">
                                            <p:txEl>
                                              <p:pRg st="20" end="20"/>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20" end="2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21" end="21"/>
                                            </p:txEl>
                                          </p:spTgt>
                                        </p:tgtEl>
                                        <p:attrNameLst>
                                          <p:attrName>style.visibility</p:attrName>
                                        </p:attrNameLst>
                                      </p:cBhvr>
                                      <p:to>
                                        <p:strVal val="visible"/>
                                      </p:to>
                                    </p:set>
                                    <p:animEffect transition="in" filter="fade">
                                      <p:cBhvr>
                                        <p:cTn id="70" dur="1000"/>
                                        <p:tgtEl>
                                          <p:spTgt spid="4">
                                            <p:txEl>
                                              <p:pRg st="21" end="21"/>
                                            </p:txEl>
                                          </p:spTgt>
                                        </p:tgtEl>
                                      </p:cBhvr>
                                    </p:animEffect>
                                    <p:anim calcmode="lin" valueType="num">
                                      <p:cBhvr>
                                        <p:cTn id="71" dur="1000" fill="hold"/>
                                        <p:tgtEl>
                                          <p:spTgt spid="4">
                                            <p:txEl>
                                              <p:pRg st="21" end="2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23" end="23"/>
                                            </p:txEl>
                                          </p:spTgt>
                                        </p:tgtEl>
                                        <p:attrNameLst>
                                          <p:attrName>style.visibility</p:attrName>
                                        </p:attrNameLst>
                                      </p:cBhvr>
                                      <p:to>
                                        <p:strVal val="visible"/>
                                      </p:to>
                                    </p:set>
                                    <p:animEffect transition="in" filter="fade">
                                      <p:cBhvr>
                                        <p:cTn id="77" dur="1000"/>
                                        <p:tgtEl>
                                          <p:spTgt spid="4">
                                            <p:txEl>
                                              <p:pRg st="23" end="23"/>
                                            </p:txEl>
                                          </p:spTgt>
                                        </p:tgtEl>
                                      </p:cBhvr>
                                    </p:animEffect>
                                    <p:anim calcmode="lin" valueType="num">
                                      <p:cBhvr>
                                        <p:cTn id="78" dur="1000" fill="hold"/>
                                        <p:tgtEl>
                                          <p:spTgt spid="4">
                                            <p:txEl>
                                              <p:pRg st="23" end="23"/>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38238" y="6492875"/>
            <a:ext cx="683339" cy="365125"/>
          </a:xfrm>
        </p:spPr>
        <p:txBody>
          <a:bodyPr/>
          <a:lstStyle/>
          <a:p>
            <a:fld id="{9D1DA78C-0460-4633-B9A7-90C84C289958}" type="slidenum">
              <a:rPr lang="fr-FR" smtClean="0"/>
              <a:t>11</a:t>
            </a:fld>
            <a:endParaRPr lang="fr-FR"/>
          </a:p>
        </p:txBody>
      </p:sp>
      <p:sp>
        <p:nvSpPr>
          <p:cNvPr id="4" name="Image 51"/>
          <p:cNvSpPr>
            <a:spLocks noChangeAspect="1" noChangeArrowheads="1"/>
          </p:cNvSpPr>
          <p:nvPr/>
        </p:nvSpPr>
        <p:spPr bwMode="auto">
          <a:xfrm>
            <a:off x="2042956" y="2145588"/>
            <a:ext cx="2111533" cy="367034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3"/>
          <p:cNvSpPr>
            <a:spLocks noChangeArrowheads="1"/>
          </p:cNvSpPr>
          <p:nvPr/>
        </p:nvSpPr>
        <p:spPr bwMode="auto">
          <a:xfrm>
            <a:off x="259431" y="223769"/>
            <a:ext cx="9149746" cy="6163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defTabSz="914400">
              <a:buFont typeface="Wingdings" panose="05000000000000000000" pitchFamily="2" charset="2"/>
              <a:buChar char="v"/>
            </a:pPr>
            <a:r>
              <a:rPr lang="fr-FR" altLang="fr-FR" sz="1050" dirty="0">
                <a:latin typeface="Noto Sans" panose="020B0502040504020204" pitchFamily="34"/>
                <a:ea typeface="Noto Sans" panose="020B0502040504020204" pitchFamily="34"/>
                <a:cs typeface="Noto Sans" panose="020B0502040504020204" pitchFamily="34"/>
              </a:rPr>
              <a:t>La Commune a adhéré au </a:t>
            </a:r>
            <a:r>
              <a:rPr lang="fr-FR" altLang="fr-FR" sz="1050" b="1" dirty="0">
                <a:latin typeface="Noto Sans" panose="020B0502040504020204" pitchFamily="34"/>
                <a:ea typeface="Noto Sans" panose="020B0502040504020204" pitchFamily="34"/>
                <a:cs typeface="Noto Sans" panose="020B0502040504020204" pitchFamily="34"/>
              </a:rPr>
              <a:t>Comité National d’Action Sociale</a:t>
            </a:r>
            <a:r>
              <a:rPr lang="fr-FR" altLang="fr-FR" sz="1050" dirty="0">
                <a:latin typeface="Noto Sans" panose="020B0502040504020204" pitchFamily="34"/>
                <a:ea typeface="Noto Sans" panose="020B0502040504020204" pitchFamily="34"/>
                <a:cs typeface="Noto Sans" panose="020B0502040504020204" pitchFamily="34"/>
              </a:rPr>
              <a:t> (CNAS) le 1er janvier 2019 pour permettre l’accès aux prestations d’actions sociales à tous les agents actifs remplissant les conditions sans qu’il leur soit demandé une participation financière. Vous pouvez retrouver ci-après toutes les offres proposées.</a:t>
            </a:r>
            <a:endParaRPr lang="fr-FR" altLang="fr-FR" sz="1100" dirty="0">
              <a:latin typeface="Noto Sans" panose="020B0502040504020204" pitchFamily="34"/>
              <a:ea typeface="Noto Sans" panose="020B0502040504020204" pitchFamily="34"/>
              <a:cs typeface="Noto Sans" panose="020B0502040504020204" pitchFamily="34"/>
            </a:endParaRPr>
          </a:p>
          <a:p>
            <a:pPr marL="180975" marR="0" lvl="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3"/>
              </a:rPr>
              <a:t>https://www.cnas.fr/</a:t>
            </a: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Vous venez au travail en vélo ? Sachez qu’il existe un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Forfait mobilités durables</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de 200 € par an est accordé aux agents qui viennent à leur travail à vélo au moins 100 jours par an.</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0975" marR="0" lvl="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Egalement pour les agents qui prennent les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transports en commun</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la Collectivité peut prendre jusqu’à 50% de votre abonnement en charge.</a:t>
            </a:r>
            <a:endParaRPr lang="fr-FR" altLang="fr-FR" sz="1100" dirty="0" smtClean="0">
              <a:latin typeface="Noto Sans" panose="020B0502040504020204" pitchFamily="34"/>
              <a:ea typeface="Noto Sans" panose="020B0502040504020204" pitchFamily="34"/>
              <a:cs typeface="Noto Sans" panose="020B0502040504020204" pitchFamily="34"/>
            </a:endParaRPr>
          </a:p>
          <a:p>
            <a:pPr marL="180975" marR="0" lvl="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4"/>
              </a:rPr>
              <a:t>https://www.intranet.vandoeuvre.net/2022/03/14/adoptons-le-velo/</a:t>
            </a:r>
            <a:endParaRPr kumimoji="0" lang="fr-FR" altLang="fr-FR" sz="1100" b="0" i="0" u="none" strike="noStrike" cap="none" normalizeH="0" baseline="0" dirty="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0975" marR="0" lvl="0" algn="just"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Vous devez vous rendre à une réunion sur Vandœuvre ou son agglomération ?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Des véhicules de service</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sont disponibles pour les agents devant effectuer des missions à l’extérieur (à noter que les véhicules ne servent pas pour se rendre à des formations ou aux visites médicales), ils sont à réserver auprès du secrétariat général.</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0975" marR="0" lvl="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De même, si vous souhaitez privilégier les transports en commun pour vous rendre aux réunions extérieures, vous pouvez venir retirer un </a:t>
            </a:r>
            <a:r>
              <a:rPr kumimoji="0" lang="fr-FR" altLang="fr-FR" sz="1050" b="1" i="0" u="none" strike="noStrike" cap="none" normalizeH="0" baseline="0" dirty="0" err="1" smtClean="0">
                <a:ln>
                  <a:noFill/>
                </a:ln>
                <a:solidFill>
                  <a:schemeClr val="tx1"/>
                </a:solidFill>
                <a:effectLst/>
                <a:latin typeface="Noto Sans" panose="020B0502040504020204" pitchFamily="34"/>
                <a:ea typeface="Noto Sans" panose="020B0502040504020204" pitchFamily="34"/>
                <a:cs typeface="Noto Sans" panose="020B0502040504020204" pitchFamily="34"/>
              </a:rPr>
              <a:t>pass</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bus</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au service</a:t>
            </a:r>
            <a:r>
              <a:rPr kumimoji="0" lang="fr-FR" altLang="fr-FR" sz="1050" b="0" i="0" u="none" strike="noStrike" cap="none" normalizeH="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de la Direction des Ressources Humaines.</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0975" marR="0" lvl="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5"/>
              </a:rPr>
              <a:t>https://www.intranet.vandoeuvre.net/2021/01/27/reglement-dutilisation-des-vehicules/</a:t>
            </a: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indent="0" algn="just" defTabSz="914400">
              <a:buFontTx/>
              <a:buNone/>
            </a:pPr>
            <a:endParaRPr lang="fr-FR" altLang="fr-FR" sz="1050" dirty="0">
              <a:latin typeface="Noto Sans" panose="020B0502040504020204" pitchFamily="34"/>
              <a:ea typeface="Noto Sans" panose="020B0502040504020204" pitchFamily="34"/>
              <a:cs typeface="Noto Sans" panose="020B0502040504020204" pitchFamily="34"/>
            </a:endParaRPr>
          </a:p>
          <a:p>
            <a:pPr marL="171450" indent="-171450" algn="just" defTabSz="914400">
              <a:buFont typeface="Wingdings" panose="05000000000000000000" pitchFamily="2" charset="2"/>
              <a:buChar char="v"/>
            </a:pPr>
            <a:r>
              <a:rPr lang="fr-FR" altLang="fr-FR" sz="1050" dirty="0">
                <a:latin typeface="Noto Sans" panose="020B0502040504020204" pitchFamily="34"/>
                <a:ea typeface="Noto Sans" panose="020B0502040504020204" pitchFamily="34"/>
                <a:cs typeface="Noto Sans" panose="020B0502040504020204" pitchFamily="34"/>
              </a:rPr>
              <a:t>Pour tous vos déplacements en dehors de Vandœuvre-lès-Nancy ou de son agglomération, il vous faudra un </a:t>
            </a:r>
            <a:r>
              <a:rPr lang="fr-FR" altLang="fr-FR" sz="1050" b="1" dirty="0">
                <a:latin typeface="Noto Sans" panose="020B0502040504020204" pitchFamily="34"/>
                <a:ea typeface="Noto Sans" panose="020B0502040504020204" pitchFamily="34"/>
                <a:cs typeface="Noto Sans" panose="020B0502040504020204" pitchFamily="34"/>
              </a:rPr>
              <a:t>ordre de mission</a:t>
            </a:r>
            <a:r>
              <a:rPr lang="fr-FR" altLang="fr-FR" sz="1050" dirty="0">
                <a:latin typeface="Noto Sans" panose="020B0502040504020204" pitchFamily="34"/>
                <a:ea typeface="Noto Sans" panose="020B0502040504020204" pitchFamily="34"/>
                <a:cs typeface="Noto Sans" panose="020B0502040504020204" pitchFamily="34"/>
              </a:rPr>
              <a:t>. Egalement si vous devez vous faire rembourser des frais de déplacement pour des réunions ou des formations, il conviendra d’en rédiger un </a:t>
            </a:r>
            <a:r>
              <a:rPr lang="fr-FR" altLang="fr-FR" sz="1050" dirty="0" smtClean="0">
                <a:latin typeface="Noto Sans" panose="020B0502040504020204" pitchFamily="34"/>
                <a:ea typeface="Noto Sans" panose="020B0502040504020204" pitchFamily="34"/>
                <a:cs typeface="Noto Sans" panose="020B0502040504020204" pitchFamily="34"/>
              </a:rPr>
              <a:t>!</a:t>
            </a:r>
          </a:p>
          <a:p>
            <a:pPr marL="180975" algn="just" defTabSz="914400"/>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6"/>
              </a:rPr>
              <a:t>https://www.intranet.vandoeuvre.net/boite-a-outils/</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A Vandœuvre-lès-Nancy, la question du déplacement est au cœur des réflexions. En tant que deuxième ville la plus importante de la Métropole, elle ne manque pas de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moyens de déplacements</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en lien avec les questions d’actualités telles que le réchauffement climatique et les mobilités douces. Vélos, co-voiturage, transports en commun avec parfois la gratuité, mais aussi tous les sentiers pédestres qui sillonnent la Ville vous permettront de l’explorer.</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0975" marR="0" lvl="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7"/>
              </a:rPr>
              <a:t>https://www.vandoeuvre.fr/bien-etre/mobilites/</a:t>
            </a:r>
            <a:endParaRPr kumimoji="0" lang="fr-FR" altLang="fr-FR" sz="16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p:txBody>
      </p:sp>
      <p:pic>
        <p:nvPicPr>
          <p:cNvPr id="6" name="Image 5"/>
          <p:cNvPicPr/>
          <p:nvPr/>
        </p:nvPicPr>
        <p:blipFill>
          <a:blip r:embed="rId8" cstate="print">
            <a:extLst>
              <a:ext uri="{28A0092B-C50C-407E-A947-70E740481C1C}">
                <a14:useLocalDpi xmlns:a14="http://schemas.microsoft.com/office/drawing/2010/main" val="0"/>
              </a:ext>
            </a:extLst>
          </a:blip>
          <a:stretch>
            <a:fillRect/>
          </a:stretch>
        </p:blipFill>
        <p:spPr>
          <a:xfrm>
            <a:off x="2866074" y="1001220"/>
            <a:ext cx="2576830" cy="1451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408208710"/>
      </p:ext>
    </p:extLst>
  </p:cSld>
  <p:clrMapOvr>
    <a:masterClrMapping/>
  </p:clrMapOvr>
  <p:transition spd="slow" advTm="11436">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animEffect transition="in" filter="fade">
                                      <p:cBhvr>
                                        <p:cTn id="37" dur="1000"/>
                                        <p:tgtEl>
                                          <p:spTgt spid="5">
                                            <p:txEl>
                                              <p:pRg st="13" end="13"/>
                                            </p:txEl>
                                          </p:spTgt>
                                        </p:tgtEl>
                                      </p:cBhvr>
                                    </p:animEffect>
                                    <p:anim calcmode="lin" valueType="num">
                                      <p:cBhvr>
                                        <p:cTn id="38"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3" end="1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1000"/>
                                        <p:tgtEl>
                                          <p:spTgt spid="5">
                                            <p:txEl>
                                              <p:pRg st="14" end="14"/>
                                            </p:txEl>
                                          </p:spTgt>
                                        </p:tgtEl>
                                      </p:cBhvr>
                                    </p:animEffect>
                                    <p:anim calcmode="lin" valueType="num">
                                      <p:cBhvr>
                                        <p:cTn id="43"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14" end="1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
                                            <p:txEl>
                                              <p:pRg st="15" end="15"/>
                                            </p:txEl>
                                          </p:spTgt>
                                        </p:tgtEl>
                                        <p:attrNameLst>
                                          <p:attrName>style.visibility</p:attrName>
                                        </p:attrNameLst>
                                      </p:cBhvr>
                                      <p:to>
                                        <p:strVal val="visible"/>
                                      </p:to>
                                    </p:set>
                                    <p:animEffect transition="in" filter="fade">
                                      <p:cBhvr>
                                        <p:cTn id="47" dur="1000"/>
                                        <p:tgtEl>
                                          <p:spTgt spid="5">
                                            <p:txEl>
                                              <p:pRg st="15" end="15"/>
                                            </p:txEl>
                                          </p:spTgt>
                                        </p:tgtEl>
                                      </p:cBhvr>
                                    </p:animEffect>
                                    <p:anim calcmode="lin" valueType="num">
                                      <p:cBhvr>
                                        <p:cTn id="48" dur="1000" fill="hold"/>
                                        <p:tgtEl>
                                          <p:spTgt spid="5">
                                            <p:txEl>
                                              <p:pRg st="15" end="15"/>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17" end="17"/>
                                            </p:txEl>
                                          </p:spTgt>
                                        </p:tgtEl>
                                        <p:attrNameLst>
                                          <p:attrName>style.visibility</p:attrName>
                                        </p:attrNameLst>
                                      </p:cBhvr>
                                      <p:to>
                                        <p:strVal val="visible"/>
                                      </p:to>
                                    </p:set>
                                    <p:animEffect transition="in" filter="fade">
                                      <p:cBhvr>
                                        <p:cTn id="54" dur="1000"/>
                                        <p:tgtEl>
                                          <p:spTgt spid="5">
                                            <p:txEl>
                                              <p:pRg st="17" end="17"/>
                                            </p:txEl>
                                          </p:spTgt>
                                        </p:tgtEl>
                                      </p:cBhvr>
                                    </p:animEffect>
                                    <p:anim calcmode="lin" valueType="num">
                                      <p:cBhvr>
                                        <p:cTn id="55" dur="1000" fill="hold"/>
                                        <p:tgtEl>
                                          <p:spTgt spid="5">
                                            <p:txEl>
                                              <p:pRg st="17" end="17"/>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17" end="17"/>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animEffect transition="in" filter="fade">
                                      <p:cBhvr>
                                        <p:cTn id="59" dur="1000"/>
                                        <p:tgtEl>
                                          <p:spTgt spid="5">
                                            <p:txEl>
                                              <p:pRg st="18" end="18"/>
                                            </p:txEl>
                                          </p:spTgt>
                                        </p:tgtEl>
                                      </p:cBhvr>
                                    </p:animEffect>
                                    <p:anim calcmode="lin" valueType="num">
                                      <p:cBhvr>
                                        <p:cTn id="60" dur="1000" fill="hold"/>
                                        <p:tgtEl>
                                          <p:spTgt spid="5">
                                            <p:txEl>
                                              <p:pRg st="18" end="18"/>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8" end="18"/>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5">
                                            <p:txEl>
                                              <p:pRg st="19" end="19"/>
                                            </p:txEl>
                                          </p:spTgt>
                                        </p:tgtEl>
                                        <p:attrNameLst>
                                          <p:attrName>style.visibility</p:attrName>
                                        </p:attrNameLst>
                                      </p:cBhvr>
                                      <p:to>
                                        <p:strVal val="visible"/>
                                      </p:to>
                                    </p:set>
                                    <p:animEffect transition="in" filter="fade">
                                      <p:cBhvr>
                                        <p:cTn id="64" dur="1000"/>
                                        <p:tgtEl>
                                          <p:spTgt spid="5">
                                            <p:txEl>
                                              <p:pRg st="19" end="19"/>
                                            </p:txEl>
                                          </p:spTgt>
                                        </p:tgtEl>
                                      </p:cBhvr>
                                    </p:animEffect>
                                    <p:anim calcmode="lin" valueType="num">
                                      <p:cBhvr>
                                        <p:cTn id="65" dur="1000" fill="hold"/>
                                        <p:tgtEl>
                                          <p:spTgt spid="5">
                                            <p:txEl>
                                              <p:pRg st="19" end="19"/>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19" end="19"/>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5">
                                            <p:txEl>
                                              <p:pRg st="21" end="21"/>
                                            </p:txEl>
                                          </p:spTgt>
                                        </p:tgtEl>
                                        <p:attrNameLst>
                                          <p:attrName>style.visibility</p:attrName>
                                        </p:attrNameLst>
                                      </p:cBhvr>
                                      <p:to>
                                        <p:strVal val="visible"/>
                                      </p:to>
                                    </p:set>
                                    <p:animEffect transition="in" filter="fade">
                                      <p:cBhvr>
                                        <p:cTn id="71" dur="1000"/>
                                        <p:tgtEl>
                                          <p:spTgt spid="5">
                                            <p:txEl>
                                              <p:pRg st="21" end="21"/>
                                            </p:txEl>
                                          </p:spTgt>
                                        </p:tgtEl>
                                      </p:cBhvr>
                                    </p:animEffect>
                                    <p:anim calcmode="lin" valueType="num">
                                      <p:cBhvr>
                                        <p:cTn id="72" dur="1000" fill="hold"/>
                                        <p:tgtEl>
                                          <p:spTgt spid="5">
                                            <p:txEl>
                                              <p:pRg st="21" end="21"/>
                                            </p:txEl>
                                          </p:spTgt>
                                        </p:tgtEl>
                                        <p:attrNameLst>
                                          <p:attrName>ppt_x</p:attrName>
                                        </p:attrNameLst>
                                      </p:cBhvr>
                                      <p:tavLst>
                                        <p:tav tm="0">
                                          <p:val>
                                            <p:strVal val="#ppt_x"/>
                                          </p:val>
                                        </p:tav>
                                        <p:tav tm="100000">
                                          <p:val>
                                            <p:strVal val="#ppt_x"/>
                                          </p:val>
                                        </p:tav>
                                      </p:tavLst>
                                    </p:anim>
                                    <p:anim calcmode="lin" valueType="num">
                                      <p:cBhvr>
                                        <p:cTn id="73" dur="1000" fill="hold"/>
                                        <p:tgtEl>
                                          <p:spTgt spid="5">
                                            <p:txEl>
                                              <p:pRg st="21" end="21"/>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5">
                                            <p:txEl>
                                              <p:pRg st="22" end="22"/>
                                            </p:txEl>
                                          </p:spTgt>
                                        </p:tgtEl>
                                        <p:attrNameLst>
                                          <p:attrName>style.visibility</p:attrName>
                                        </p:attrNameLst>
                                      </p:cBhvr>
                                      <p:to>
                                        <p:strVal val="visible"/>
                                      </p:to>
                                    </p:set>
                                    <p:animEffect transition="in" filter="fade">
                                      <p:cBhvr>
                                        <p:cTn id="76" dur="1000"/>
                                        <p:tgtEl>
                                          <p:spTgt spid="5">
                                            <p:txEl>
                                              <p:pRg st="22" end="22"/>
                                            </p:txEl>
                                          </p:spTgt>
                                        </p:tgtEl>
                                      </p:cBhvr>
                                    </p:animEffect>
                                    <p:anim calcmode="lin" valueType="num">
                                      <p:cBhvr>
                                        <p:cTn id="77" dur="1000" fill="hold"/>
                                        <p:tgtEl>
                                          <p:spTgt spid="5">
                                            <p:txEl>
                                              <p:pRg st="22" end="22"/>
                                            </p:txEl>
                                          </p:spTgt>
                                        </p:tgtEl>
                                        <p:attrNameLst>
                                          <p:attrName>ppt_x</p:attrName>
                                        </p:attrNameLst>
                                      </p:cBhvr>
                                      <p:tavLst>
                                        <p:tav tm="0">
                                          <p:val>
                                            <p:strVal val="#ppt_x"/>
                                          </p:val>
                                        </p:tav>
                                        <p:tav tm="100000">
                                          <p:val>
                                            <p:strVal val="#ppt_x"/>
                                          </p:val>
                                        </p:tav>
                                      </p:tavLst>
                                    </p:anim>
                                    <p:anim calcmode="lin" valueType="num">
                                      <p:cBhvr>
                                        <p:cTn id="78" dur="1000" fill="hold"/>
                                        <p:tgtEl>
                                          <p:spTgt spid="5">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5">
                                            <p:txEl>
                                              <p:pRg st="24" end="24"/>
                                            </p:txEl>
                                          </p:spTgt>
                                        </p:tgtEl>
                                        <p:attrNameLst>
                                          <p:attrName>style.visibility</p:attrName>
                                        </p:attrNameLst>
                                      </p:cBhvr>
                                      <p:to>
                                        <p:strVal val="visible"/>
                                      </p:to>
                                    </p:set>
                                    <p:animEffect transition="in" filter="fade">
                                      <p:cBhvr>
                                        <p:cTn id="83" dur="1000"/>
                                        <p:tgtEl>
                                          <p:spTgt spid="5">
                                            <p:txEl>
                                              <p:pRg st="24" end="24"/>
                                            </p:txEl>
                                          </p:spTgt>
                                        </p:tgtEl>
                                      </p:cBhvr>
                                    </p:animEffect>
                                    <p:anim calcmode="lin" valueType="num">
                                      <p:cBhvr>
                                        <p:cTn id="84" dur="1000" fill="hold"/>
                                        <p:tgtEl>
                                          <p:spTgt spid="5">
                                            <p:txEl>
                                              <p:pRg st="24" end="24"/>
                                            </p:txEl>
                                          </p:spTgt>
                                        </p:tgtEl>
                                        <p:attrNameLst>
                                          <p:attrName>ppt_x</p:attrName>
                                        </p:attrNameLst>
                                      </p:cBhvr>
                                      <p:tavLst>
                                        <p:tav tm="0">
                                          <p:val>
                                            <p:strVal val="#ppt_x"/>
                                          </p:val>
                                        </p:tav>
                                        <p:tav tm="100000">
                                          <p:val>
                                            <p:strVal val="#ppt_x"/>
                                          </p:val>
                                        </p:tav>
                                      </p:tavLst>
                                    </p:anim>
                                    <p:anim calcmode="lin" valueType="num">
                                      <p:cBhvr>
                                        <p:cTn id="85" dur="1000" fill="hold"/>
                                        <p:tgtEl>
                                          <p:spTgt spid="5">
                                            <p:txEl>
                                              <p:pRg st="24" end="24"/>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5">
                                            <p:txEl>
                                              <p:pRg st="25" end="25"/>
                                            </p:txEl>
                                          </p:spTgt>
                                        </p:tgtEl>
                                        <p:attrNameLst>
                                          <p:attrName>style.visibility</p:attrName>
                                        </p:attrNameLst>
                                      </p:cBhvr>
                                      <p:to>
                                        <p:strVal val="visible"/>
                                      </p:to>
                                    </p:set>
                                    <p:animEffect transition="in" filter="fade">
                                      <p:cBhvr>
                                        <p:cTn id="88" dur="1000"/>
                                        <p:tgtEl>
                                          <p:spTgt spid="5">
                                            <p:txEl>
                                              <p:pRg st="25" end="25"/>
                                            </p:txEl>
                                          </p:spTgt>
                                        </p:tgtEl>
                                      </p:cBhvr>
                                    </p:animEffect>
                                    <p:anim calcmode="lin" valueType="num">
                                      <p:cBhvr>
                                        <p:cTn id="89" dur="1000" fill="hold"/>
                                        <p:tgtEl>
                                          <p:spTgt spid="5">
                                            <p:txEl>
                                              <p:pRg st="25" end="25"/>
                                            </p:txEl>
                                          </p:spTgt>
                                        </p:tgtEl>
                                        <p:attrNameLst>
                                          <p:attrName>ppt_x</p:attrName>
                                        </p:attrNameLst>
                                      </p:cBhvr>
                                      <p:tavLst>
                                        <p:tav tm="0">
                                          <p:val>
                                            <p:strVal val="#ppt_x"/>
                                          </p:val>
                                        </p:tav>
                                        <p:tav tm="100000">
                                          <p:val>
                                            <p:strVal val="#ppt_x"/>
                                          </p:val>
                                        </p:tav>
                                      </p:tavLst>
                                    </p:anim>
                                    <p:anim calcmode="lin" valueType="num">
                                      <p:cBhvr>
                                        <p:cTn id="90" dur="1000" fill="hold"/>
                                        <p:tgtEl>
                                          <p:spTgt spid="5">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DA78C-0460-4633-B9A7-90C84C289958}" type="slidenum">
              <a:rPr lang="fr-FR" smtClean="0"/>
              <a:t>12</a:t>
            </a:fld>
            <a:endParaRPr lang="fr-FR"/>
          </a:p>
        </p:txBody>
      </p:sp>
      <p:sp>
        <p:nvSpPr>
          <p:cNvPr id="3" name="Ellipse 57"/>
          <p:cNvSpPr>
            <a:spLocks noChangeArrowheads="1"/>
          </p:cNvSpPr>
          <p:nvPr/>
        </p:nvSpPr>
        <p:spPr bwMode="auto">
          <a:xfrm>
            <a:off x="512001" y="2296884"/>
            <a:ext cx="1924050" cy="628946"/>
          </a:xfrm>
          <a:prstGeom prst="ellipse">
            <a:avLst/>
          </a:prstGeom>
          <a:solidFill>
            <a:srgbClr val="259B25"/>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altLang="fr-FR" sz="1100" dirty="0">
                <a:solidFill>
                  <a:schemeClr val="lt1"/>
                </a:solidFill>
                <a:ea typeface="Calibri" panose="020F0502020204030204" pitchFamily="34" charset="0"/>
                <a:cs typeface="Times New Roman" panose="02020603050405020304" pitchFamily="18" charset="0"/>
              </a:rPr>
              <a:t>OBLIGATIONS ENVERS LA COMMUNE</a:t>
            </a:r>
          </a:p>
        </p:txBody>
      </p:sp>
      <p:sp>
        <p:nvSpPr>
          <p:cNvPr id="4" name="Ellipse 56"/>
          <p:cNvSpPr>
            <a:spLocks noChangeArrowheads="1"/>
          </p:cNvSpPr>
          <p:nvPr/>
        </p:nvSpPr>
        <p:spPr bwMode="auto">
          <a:xfrm>
            <a:off x="706220" y="702857"/>
            <a:ext cx="1498600" cy="606425"/>
          </a:xfrm>
          <a:prstGeom prst="ellipse">
            <a:avLst/>
          </a:prstGeom>
          <a:solidFill>
            <a:srgbClr val="259B25"/>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altLang="fr-FR" sz="1100" dirty="0">
                <a:solidFill>
                  <a:schemeClr val="lt1"/>
                </a:solidFill>
                <a:ea typeface="Calibri" panose="020F0502020204030204" pitchFamily="34" charset="0"/>
                <a:cs typeface="Times New Roman" panose="02020603050405020304" pitchFamily="18" charset="0"/>
              </a:rPr>
              <a:t>DEVOIRS GENERAUX</a:t>
            </a:r>
          </a:p>
        </p:txBody>
      </p:sp>
      <p:sp>
        <p:nvSpPr>
          <p:cNvPr id="6" name="Rectangle 5"/>
          <p:cNvSpPr>
            <a:spLocks noChangeArrowheads="1"/>
          </p:cNvSpPr>
          <p:nvPr/>
        </p:nvSpPr>
        <p:spPr bwMode="auto">
          <a:xfrm>
            <a:off x="451449" y="1418838"/>
            <a:ext cx="9083075" cy="8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Bien évidemment, comme tout agent territorial, vous avez également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des devoirs</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qui découlent de votre statut.</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Voici un récapitulatif de tout cela !</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3"/>
              </a:rPr>
              <a:t>https://www.fonction-publique.gouv.fr/etre-agent-public/mes-droits-et-obligations</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361949" y="3014519"/>
            <a:ext cx="9172575" cy="2300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Voici une liste recensant les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obligations</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de l’agent envers la Commune, en plus des différents règlements propres à chaque service. C’est votre supérieur hiérarchique qui devra vous fournir le règlement auquel vous serez rattaché.</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3"/>
              </a:rPr>
              <a:t>https://www.fonction-publique.gouv.fr/etre-agent-public/mes-droits-et-obligations</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a:r>
            <a:b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b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tabLst/>
            </a:pPr>
            <a:r>
              <a:rPr kumimoji="0" lang="fr-FR" altLang="fr-FR" sz="1600" b="0" i="1" u="none" strike="noStrike" cap="none" normalizeH="0" baseline="0" dirty="0" smtClean="0">
                <a:ln>
                  <a:noFill/>
                </a:ln>
                <a:solidFill>
                  <a:srgbClr val="FF0000"/>
                </a:solidFill>
                <a:effectLst/>
                <a:latin typeface="Noto Sans" panose="020B0502040504020204" pitchFamily="34"/>
                <a:ea typeface="Noto Sans" panose="020B0502040504020204" pitchFamily="34"/>
                <a:cs typeface="Noto Sans" panose="020B0502040504020204" pitchFamily="34"/>
              </a:rPr>
              <a:t>c. Le Règlement Intérieur</a:t>
            </a: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Le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Règlement Intérieur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d’une collectivité est le fondement de la vie professionnelle. Il organise le fonctionnement territorial et précise un certain nombre d'obligations, notamment en matière d'hygiène, de sécurité ou de comportement, que l'agent et l'autorité territoriale doivent respecter à l'intérieur de la collectivité.</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4"/>
              </a:rPr>
              <a:t>https://www.intranet.vandoeuvre.net/2023/06/22/reglement-interieur-de-la-ville-de-vandoeuvre/</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p:txBody>
      </p:sp>
      <p:sp>
        <p:nvSpPr>
          <p:cNvPr id="8" name="Rectangle 7"/>
          <p:cNvSpPr/>
          <p:nvPr/>
        </p:nvSpPr>
        <p:spPr>
          <a:xfrm>
            <a:off x="565749" y="261007"/>
            <a:ext cx="3081293" cy="343812"/>
          </a:xfrm>
          <a:prstGeom prst="rect">
            <a:avLst/>
          </a:prstGeom>
        </p:spPr>
        <p:txBody>
          <a:bodyPr wrap="none">
            <a:spAutoFit/>
          </a:bodyPr>
          <a:lstStyle/>
          <a:p>
            <a:pPr lvl="0" algn="just">
              <a:lnSpc>
                <a:spcPct val="107000"/>
              </a:lnSpc>
              <a:spcAft>
                <a:spcPts val="800"/>
              </a:spcAft>
            </a:pPr>
            <a:r>
              <a:rPr lang="fr-FR" sz="1600" i="1" dirty="0" smtClean="0">
                <a:solidFill>
                  <a:srgbClr val="FF0000"/>
                </a:solidFill>
                <a:latin typeface="Noto Sans" panose="020B0502040504020204" pitchFamily="34"/>
                <a:ea typeface="Times New Roman" panose="02020603050405020304" pitchFamily="18" charset="0"/>
                <a:cs typeface="Times New Roman" panose="02020603050405020304" pitchFamily="18" charset="0"/>
              </a:rPr>
              <a:t>b. Vos </a:t>
            </a:r>
            <a:r>
              <a:rPr lang="fr-FR" sz="1600" i="1" dirty="0">
                <a:solidFill>
                  <a:srgbClr val="FF0000"/>
                </a:solidFill>
                <a:latin typeface="Noto Sans" panose="020B0502040504020204" pitchFamily="34"/>
                <a:ea typeface="Times New Roman" panose="02020603050405020304" pitchFamily="18" charset="0"/>
                <a:cs typeface="Times New Roman" panose="02020603050405020304" pitchFamily="18" charset="0"/>
              </a:rPr>
              <a:t>devoirs et vos obligations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084" y="5451151"/>
            <a:ext cx="2433472" cy="119005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3724225298"/>
      </p:ext>
    </p:extLst>
  </p:cSld>
  <p:clrMapOvr>
    <a:masterClrMapping/>
  </p:clrMapOvr>
  <p:transition spd="slow" advTm="1723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1000"/>
                                        <p:tgtEl>
                                          <p:spTgt spid="6">
                                            <p:txEl>
                                              <p:pRg st="1" end="1"/>
                                            </p:txEl>
                                          </p:spTgt>
                                        </p:tgtEl>
                                      </p:cBhvr>
                                    </p:animEffect>
                                    <p:anim calcmode="lin" valueType="num">
                                      <p:cBhvr>
                                        <p:cTn id="3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fade">
                                      <p:cBhvr>
                                        <p:cTn id="38" dur="1000"/>
                                        <p:tgtEl>
                                          <p:spTgt spid="6">
                                            <p:txEl>
                                              <p:pRg st="2" end="2"/>
                                            </p:txEl>
                                          </p:spTgt>
                                        </p:tgtEl>
                                      </p:cBhvr>
                                    </p:animEffect>
                                    <p:anim calcmode="lin" valueType="num">
                                      <p:cBhvr>
                                        <p:cTn id="3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2000"/>
                                        <p:tgtEl>
                                          <p:spTgt spid="3"/>
                                        </p:tgtEl>
                                      </p:cBhvr>
                                    </p:animEffect>
                                    <p:anim calcmode="lin" valueType="num">
                                      <p:cBhvr>
                                        <p:cTn id="46" dur="2000" fill="hold"/>
                                        <p:tgtEl>
                                          <p:spTgt spid="3"/>
                                        </p:tgtEl>
                                        <p:attrNameLst>
                                          <p:attrName>ppt_w</p:attrName>
                                        </p:attrNameLst>
                                      </p:cBhvr>
                                      <p:tavLst>
                                        <p:tav tm="0" fmla="#ppt_w*sin(2.5*pi*$)">
                                          <p:val>
                                            <p:fltVal val="0"/>
                                          </p:val>
                                        </p:tav>
                                        <p:tav tm="100000">
                                          <p:val>
                                            <p:fltVal val="1"/>
                                          </p:val>
                                        </p:tav>
                                      </p:tavLst>
                                    </p:anim>
                                    <p:anim calcmode="lin" valueType="num">
                                      <p:cBhvr>
                                        <p:cTn id="4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 calcmode="lin" valueType="num">
                                      <p:cBhvr>
                                        <p:cTn id="5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3">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animEffect transition="in" filter="fade">
                                      <p:cBhvr>
                                        <p:cTn id="59" dur="1000"/>
                                        <p:tgtEl>
                                          <p:spTgt spid="7">
                                            <p:txEl>
                                              <p:pRg st="1" end="1"/>
                                            </p:txEl>
                                          </p:spTgt>
                                        </p:tgtEl>
                                      </p:cBhvr>
                                    </p:animEffect>
                                    <p:anim calcmode="lin" valueType="num">
                                      <p:cBhvr>
                                        <p:cTn id="6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7">
                                            <p:txEl>
                                              <p:pRg st="2" end="2"/>
                                            </p:txEl>
                                          </p:spTgt>
                                        </p:tgtEl>
                                        <p:attrNameLst>
                                          <p:attrName>style.visibility</p:attrName>
                                        </p:attrNameLst>
                                      </p:cBhvr>
                                      <p:to>
                                        <p:strVal val="visible"/>
                                      </p:to>
                                    </p:set>
                                    <p:animEffect transition="in" filter="fade">
                                      <p:cBhvr>
                                        <p:cTn id="64" dur="1000"/>
                                        <p:tgtEl>
                                          <p:spTgt spid="7">
                                            <p:txEl>
                                              <p:pRg st="2" end="2"/>
                                            </p:txEl>
                                          </p:spTgt>
                                        </p:tgtEl>
                                      </p:cBhvr>
                                    </p:animEffect>
                                    <p:anim calcmode="lin" valueType="num">
                                      <p:cBhvr>
                                        <p:cTn id="6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fade">
                                      <p:cBhvr>
                                        <p:cTn id="71" dur="1000"/>
                                        <p:tgtEl>
                                          <p:spTgt spid="7">
                                            <p:txEl>
                                              <p:pRg st="5" end="5"/>
                                            </p:txEl>
                                          </p:spTgt>
                                        </p:tgtEl>
                                      </p:cBhvr>
                                    </p:animEffect>
                                    <p:anim calcmode="lin" valueType="num">
                                      <p:cBhvr>
                                        <p:cTn id="7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7">
                                            <p:txEl>
                                              <p:pRg st="7" end="7"/>
                                            </p:txEl>
                                          </p:spTgt>
                                        </p:tgtEl>
                                        <p:attrNameLst>
                                          <p:attrName>style.visibility</p:attrName>
                                        </p:attrNameLst>
                                      </p:cBhvr>
                                      <p:to>
                                        <p:strVal val="visible"/>
                                      </p:to>
                                    </p:set>
                                    <p:animEffect transition="in" filter="fade">
                                      <p:cBhvr>
                                        <p:cTn id="78" dur="1000"/>
                                        <p:tgtEl>
                                          <p:spTgt spid="7">
                                            <p:txEl>
                                              <p:pRg st="7" end="7"/>
                                            </p:txEl>
                                          </p:spTgt>
                                        </p:tgtEl>
                                      </p:cBhvr>
                                    </p:animEffect>
                                    <p:anim calcmode="lin" valueType="num">
                                      <p:cBhvr>
                                        <p:cTn id="79"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80"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7">
                                            <p:txEl>
                                              <p:pRg st="8" end="8"/>
                                            </p:txEl>
                                          </p:spTgt>
                                        </p:tgtEl>
                                        <p:attrNameLst>
                                          <p:attrName>style.visibility</p:attrName>
                                        </p:attrNameLst>
                                      </p:cBhvr>
                                      <p:to>
                                        <p:strVal val="visible"/>
                                      </p:to>
                                    </p:set>
                                    <p:animEffect transition="in" filter="fade">
                                      <p:cBhvr>
                                        <p:cTn id="85" dur="1000"/>
                                        <p:tgtEl>
                                          <p:spTgt spid="7">
                                            <p:txEl>
                                              <p:pRg st="8" end="8"/>
                                            </p:txEl>
                                          </p:spTgt>
                                        </p:tgtEl>
                                      </p:cBhvr>
                                    </p:animEffect>
                                    <p:anim calcmode="lin" valueType="num">
                                      <p:cBhvr>
                                        <p:cTn id="86"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87"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38238" y="6492875"/>
            <a:ext cx="683339" cy="365125"/>
          </a:xfrm>
        </p:spPr>
        <p:txBody>
          <a:bodyPr/>
          <a:lstStyle/>
          <a:p>
            <a:fld id="{9D1DA78C-0460-4633-B9A7-90C84C289958}" type="slidenum">
              <a:rPr lang="fr-FR" smtClean="0"/>
              <a:t>13</a:t>
            </a:fld>
            <a:endParaRPr lang="fr-FR"/>
          </a:p>
        </p:txBody>
      </p:sp>
      <p:sp>
        <p:nvSpPr>
          <p:cNvPr id="3" name="Rectangle 2"/>
          <p:cNvSpPr/>
          <p:nvPr/>
        </p:nvSpPr>
        <p:spPr>
          <a:xfrm>
            <a:off x="468124" y="126853"/>
            <a:ext cx="8849612" cy="6807313"/>
          </a:xfrm>
          <a:prstGeom prst="rect">
            <a:avLst/>
          </a:prstGeom>
        </p:spPr>
        <p:txBody>
          <a:bodyPr wrap="square">
            <a:spAutoFit/>
          </a:bodyPr>
          <a:lstStyle/>
          <a:p>
            <a:pPr algn="just">
              <a:lnSpc>
                <a:spcPct val="107000"/>
              </a:lnSpc>
              <a:spcAft>
                <a:spcPts val="800"/>
              </a:spcAft>
            </a:pPr>
            <a:r>
              <a:rPr lang="fr-FR" sz="1600" i="1" dirty="0" smtClean="0">
                <a:solidFill>
                  <a:srgbClr val="FF0000"/>
                </a:solidFill>
                <a:latin typeface="Noto Sans" panose="020B0502040504020204" pitchFamily="34"/>
                <a:ea typeface="Noto Sans" panose="020B0502040504020204" pitchFamily="34"/>
                <a:cs typeface="Noto Sans" panose="020B0502040504020204" pitchFamily="34"/>
              </a:rPr>
              <a:t>d. Prévention </a:t>
            </a:r>
            <a:r>
              <a:rPr lang="fr-FR" sz="1600" i="1" dirty="0">
                <a:solidFill>
                  <a:srgbClr val="FF0000"/>
                </a:solidFill>
                <a:latin typeface="Noto Sans" panose="020B0502040504020204" pitchFamily="34"/>
                <a:ea typeface="Noto Sans" panose="020B0502040504020204" pitchFamily="34"/>
                <a:cs typeface="Noto Sans" panose="020B0502040504020204" pitchFamily="34"/>
              </a:rPr>
              <a:t>et sécurité</a:t>
            </a:r>
          </a:p>
          <a:p>
            <a:pPr algn="just">
              <a:lnSpc>
                <a:spcPct val="107000"/>
              </a:lnSpc>
              <a:spcAft>
                <a:spcPts val="800"/>
              </a:spcAft>
            </a:pPr>
            <a:r>
              <a:rPr lang="fr-FR" sz="1050" dirty="0">
                <a:latin typeface="Noto Sans" panose="020B0502040504020204" pitchFamily="34"/>
                <a:ea typeface="Noto Sans" panose="020B0502040504020204" pitchFamily="34"/>
                <a:cs typeface="Noto Sans" panose="020B0502040504020204" pitchFamily="34"/>
              </a:rPr>
              <a:t>Le Maire doit veiller à la sécurité et à la protection de la santé des agents placés sous son autorité. A ce titre, il désigne les agents chargés de la mise en œuvre effective des règles de santé et de sécurité au travail. Il désigne également un ou plusieurs assistants de prévention dont le rôle est de le conseiller, ainsi que l’ensemble des acteurs de la collectivité, dans la mise en œuvre d’actions de prévention des risques professionnels</a:t>
            </a:r>
            <a:r>
              <a:rPr lang="fr-FR" sz="1050" dirty="0" smtClean="0">
                <a:latin typeface="Noto Sans" panose="020B0502040504020204" pitchFamily="34"/>
                <a:ea typeface="Noto Sans" panose="020B0502040504020204" pitchFamily="34"/>
                <a:cs typeface="Noto Sans" panose="020B0502040504020204" pitchFamily="34"/>
              </a:rPr>
              <a:t>.</a:t>
            </a:r>
          </a:p>
          <a:p>
            <a:pPr algn="just">
              <a:lnSpc>
                <a:spcPct val="107000"/>
              </a:lnSpc>
              <a:spcAft>
                <a:spcPts val="800"/>
              </a:spcAft>
            </a:pPr>
            <a:endParaRPr lang="fr-FR" sz="1000" dirty="0" smtClean="0">
              <a:latin typeface="Noto Sans" panose="020B0502040504020204" pitchFamily="34"/>
              <a:ea typeface="Noto Sans" panose="020B0502040504020204" pitchFamily="34"/>
              <a:cs typeface="Noto Sans" panose="020B0502040504020204" pitchFamily="34"/>
            </a:endParaRPr>
          </a:p>
          <a:p>
            <a:pPr algn="just">
              <a:lnSpc>
                <a:spcPct val="107000"/>
              </a:lnSpc>
              <a:spcAft>
                <a:spcPts val="800"/>
              </a:spcAft>
            </a:pPr>
            <a:endParaRPr lang="fr-FR" sz="1000" dirty="0" smtClean="0">
              <a:latin typeface="Noto Sans" panose="020B0502040504020204" pitchFamily="34"/>
              <a:ea typeface="Noto Sans" panose="020B0502040504020204" pitchFamily="34"/>
              <a:cs typeface="Noto Sans" panose="020B0502040504020204" pitchFamily="34"/>
            </a:endParaRPr>
          </a:p>
          <a:p>
            <a:pPr marL="171450" indent="-171450" algn="just">
              <a:buFont typeface="Wingdings" panose="05000000000000000000" pitchFamily="2" charset="2"/>
              <a:buChar char="Ø"/>
            </a:pPr>
            <a:r>
              <a:rPr lang="fr-FR" sz="1050" b="1" dirty="0">
                <a:latin typeface="Noto Sans" panose="020B0502040504020204" pitchFamily="34"/>
                <a:ea typeface="Noto Sans" panose="020B0502040504020204" pitchFamily="34"/>
                <a:cs typeface="Noto Sans" panose="020B0502040504020204" pitchFamily="34"/>
              </a:rPr>
              <a:t>Acteurs de </a:t>
            </a:r>
            <a:r>
              <a:rPr lang="fr-FR" sz="1050" b="1" dirty="0" smtClean="0">
                <a:latin typeface="Noto Sans" panose="020B0502040504020204" pitchFamily="34"/>
                <a:ea typeface="Noto Sans" panose="020B0502040504020204" pitchFamily="34"/>
                <a:cs typeface="Noto Sans" panose="020B0502040504020204" pitchFamily="34"/>
              </a:rPr>
              <a:t>prévention en </a:t>
            </a:r>
            <a:r>
              <a:rPr lang="fr-FR" sz="1050" b="1" dirty="0">
                <a:latin typeface="Noto Sans" panose="020B0502040504020204" pitchFamily="34"/>
                <a:ea typeface="Noto Sans" panose="020B0502040504020204" pitchFamily="34"/>
                <a:cs typeface="Noto Sans" panose="020B0502040504020204" pitchFamily="34"/>
              </a:rPr>
              <a:t>interne : </a:t>
            </a:r>
          </a:p>
          <a:p>
            <a:pPr marL="171450" lvl="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Vous êtes le premier acteur de votre sécurité et de celle de vos collègues ! Comment ? En appliquant les consignes de travail, en portant les équipements de protection lorsqu’il y en a, en suivant les formations sécurité en lien avec son travail, et en signalant tout dysfonctionnement qui pourrait mettre en danger quelqu’un.</a:t>
            </a:r>
          </a:p>
          <a:p>
            <a:pPr algn="just"/>
            <a:r>
              <a:rPr lang="fr-FR" sz="1050" dirty="0">
                <a:latin typeface="Noto Sans" panose="020B0502040504020204" pitchFamily="34"/>
                <a:ea typeface="Noto Sans" panose="020B0502040504020204" pitchFamily="34"/>
                <a:cs typeface="Noto Sans" panose="020B0502040504020204" pitchFamily="34"/>
              </a:rPr>
              <a:t> </a:t>
            </a:r>
          </a:p>
          <a:p>
            <a:pPr marL="171450" lvl="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Votre hiérarchie aide à la mise en œuvre effective de la politique de prévention et veille à son application sur le terrain. Elle organise le travail en y intégrant la prévention des risques professionnels.</a:t>
            </a:r>
          </a:p>
          <a:p>
            <a:pPr algn="just"/>
            <a:r>
              <a:rPr lang="fr-FR" sz="1050" dirty="0">
                <a:latin typeface="Noto Sans" panose="020B0502040504020204" pitchFamily="34"/>
                <a:ea typeface="Noto Sans" panose="020B0502040504020204" pitchFamily="34"/>
                <a:cs typeface="Noto Sans" panose="020B0502040504020204" pitchFamily="34"/>
              </a:rPr>
              <a:t> </a:t>
            </a:r>
          </a:p>
          <a:p>
            <a:pPr marL="171450" lvl="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Au sein de la commune, il existe un réseau de prévention composé d’un conseiller de prévention et d’assistants de prévention. Ils sont là pour proposer des mesures pour améliorer la prévention des risques (en lien avec les agents et la hiérarchie) et participent à sensibiliser les agents sur l’importance de la sécurité. </a:t>
            </a:r>
            <a:endParaRPr lang="fr-FR" sz="1050" dirty="0" smtClean="0">
              <a:latin typeface="Noto Sans" panose="020B0502040504020204" pitchFamily="34"/>
              <a:ea typeface="Noto Sans" panose="020B0502040504020204" pitchFamily="34"/>
              <a:cs typeface="Noto Sans" panose="020B0502040504020204" pitchFamily="34"/>
            </a:endParaRPr>
          </a:p>
          <a:p>
            <a:pPr lvl="0" algn="just"/>
            <a:endParaRPr lang="fr-FR" sz="1050" dirty="0">
              <a:latin typeface="Noto Sans" panose="020B0502040504020204" pitchFamily="34"/>
              <a:ea typeface="Noto Sans" panose="020B0502040504020204" pitchFamily="34"/>
              <a:cs typeface="Noto Sans" panose="020B0502040504020204" pitchFamily="34"/>
            </a:endParaRPr>
          </a:p>
          <a:p>
            <a:pPr indent="182563" algn="just"/>
            <a:r>
              <a:rPr lang="fr-FR" sz="1050" i="1" dirty="0">
                <a:latin typeface="Noto Sans" panose="020B0502040504020204" pitchFamily="34"/>
                <a:ea typeface="Noto Sans" panose="020B0502040504020204" pitchFamily="34"/>
                <a:cs typeface="Noto Sans" panose="020B0502040504020204" pitchFamily="34"/>
              </a:rPr>
              <a:t>Pour savoir à qui vous adresser selon votre service, plus d’info via ce lien : </a:t>
            </a:r>
            <a:r>
              <a:rPr lang="fr-FR" sz="1050" i="1" u="sng" dirty="0">
                <a:latin typeface="Noto Sans" panose="020B0502040504020204" pitchFamily="34"/>
                <a:ea typeface="Noto Sans" panose="020B0502040504020204" pitchFamily="34"/>
                <a:cs typeface="Noto Sans" panose="020B0502040504020204" pitchFamily="34"/>
                <a:hlinkClick r:id="rId3"/>
              </a:rPr>
              <a:t>https://www.intranet.vandoeuvre.net/prevention</a:t>
            </a:r>
            <a:r>
              <a:rPr lang="fr-FR" sz="1050" i="1" u="sng" dirty="0" smtClean="0">
                <a:latin typeface="Noto Sans" panose="020B0502040504020204" pitchFamily="34"/>
                <a:ea typeface="Noto Sans" panose="020B0502040504020204" pitchFamily="34"/>
                <a:cs typeface="Noto Sans" panose="020B0502040504020204" pitchFamily="34"/>
                <a:hlinkClick r:id="rId3"/>
              </a:rPr>
              <a:t>/</a:t>
            </a:r>
            <a:endParaRPr lang="fr-FR" sz="1050" i="1" u="sng" dirty="0" smtClean="0">
              <a:latin typeface="Noto Sans" panose="020B0502040504020204" pitchFamily="34"/>
              <a:ea typeface="Noto Sans" panose="020B0502040504020204" pitchFamily="34"/>
              <a:cs typeface="Noto Sans" panose="020B0502040504020204" pitchFamily="34"/>
            </a:endParaRPr>
          </a:p>
          <a:p>
            <a:pPr algn="just"/>
            <a:endParaRPr lang="fr-FR" sz="1050" dirty="0">
              <a:latin typeface="Noto Sans" panose="020B0502040504020204" pitchFamily="34"/>
              <a:ea typeface="Noto Sans" panose="020B0502040504020204" pitchFamily="34"/>
              <a:cs typeface="Noto Sans" panose="020B0502040504020204" pitchFamily="34"/>
            </a:endParaRPr>
          </a:p>
          <a:p>
            <a:pPr marL="171450" indent="-171450" algn="just">
              <a:buFont typeface="Wingdings" panose="05000000000000000000" pitchFamily="2" charset="2"/>
              <a:buChar char="Ø"/>
            </a:pPr>
            <a:r>
              <a:rPr lang="fr-FR" sz="1050" b="1" dirty="0">
                <a:latin typeface="Noto Sans" panose="020B0502040504020204" pitchFamily="34"/>
                <a:ea typeface="Noto Sans" panose="020B0502040504020204" pitchFamily="34"/>
                <a:cs typeface="Noto Sans" panose="020B0502040504020204" pitchFamily="34"/>
              </a:rPr>
              <a:t>Acteurs de prévention </a:t>
            </a:r>
            <a:r>
              <a:rPr lang="fr-FR" sz="1050" b="1" dirty="0" smtClean="0">
                <a:latin typeface="Noto Sans" panose="020B0502040504020204" pitchFamily="34"/>
                <a:ea typeface="Noto Sans" panose="020B0502040504020204" pitchFamily="34"/>
                <a:cs typeface="Noto Sans" panose="020B0502040504020204" pitchFamily="34"/>
              </a:rPr>
              <a:t>en </a:t>
            </a:r>
            <a:r>
              <a:rPr lang="fr-FR" sz="1050" b="1" dirty="0">
                <a:latin typeface="Noto Sans" panose="020B0502040504020204" pitchFamily="34"/>
                <a:ea typeface="Noto Sans" panose="020B0502040504020204" pitchFamily="34"/>
                <a:cs typeface="Noto Sans" panose="020B0502040504020204" pitchFamily="34"/>
              </a:rPr>
              <a:t>externe : </a:t>
            </a:r>
          </a:p>
          <a:p>
            <a:pPr marL="171450" lvl="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Pour vérifier votre aptitude médicale à exercer votre métier, la collectivité conventionne avec le service de médecine professionnelle du Centre de Gestion 54. Il assure la surveillance médicale à travers de visites auprès du médecin du travail ou d’entretiens infirmier, et peut proposer certaines vaccinations liées à des postes à risques</a:t>
            </a:r>
            <a:r>
              <a:rPr lang="fr-FR" sz="1050" dirty="0" smtClean="0">
                <a:latin typeface="Noto Sans" panose="020B0502040504020204" pitchFamily="34"/>
                <a:ea typeface="Noto Sans" panose="020B0502040504020204" pitchFamily="34"/>
                <a:cs typeface="Noto Sans" panose="020B0502040504020204" pitchFamily="34"/>
              </a:rPr>
              <a:t>.</a:t>
            </a:r>
          </a:p>
          <a:p>
            <a:pPr lvl="0" algn="just"/>
            <a:endParaRPr lang="fr-FR" sz="1050" dirty="0">
              <a:latin typeface="Noto Sans" panose="020B0502040504020204" pitchFamily="34"/>
              <a:ea typeface="Noto Sans" panose="020B0502040504020204" pitchFamily="34"/>
              <a:cs typeface="Noto Sans" panose="020B0502040504020204" pitchFamily="34"/>
            </a:endParaRPr>
          </a:p>
          <a:p>
            <a:pPr marL="171450" lvl="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Une psychologue du travail du Centre de Gestion 54 peut être sollicitée pour des entretiens individuels ou pour des médiations, ou encore pour des sensibilisations sur certains risques professionnels</a:t>
            </a:r>
            <a:r>
              <a:rPr lang="fr-FR" sz="1050" dirty="0" smtClean="0">
                <a:latin typeface="Noto Sans" panose="020B0502040504020204" pitchFamily="34"/>
                <a:ea typeface="Noto Sans" panose="020B0502040504020204" pitchFamily="34"/>
                <a:cs typeface="Noto Sans" panose="020B0502040504020204" pitchFamily="34"/>
              </a:rPr>
              <a:t>.</a:t>
            </a:r>
          </a:p>
          <a:p>
            <a:pPr lvl="0" algn="just"/>
            <a:endParaRPr lang="fr-FR" sz="1050" dirty="0">
              <a:latin typeface="Noto Sans" panose="020B0502040504020204" pitchFamily="34"/>
              <a:ea typeface="Noto Sans" panose="020B0502040504020204" pitchFamily="34"/>
              <a:cs typeface="Noto Sans" panose="020B0502040504020204" pitchFamily="34"/>
            </a:endParaRPr>
          </a:p>
          <a:p>
            <a:pPr marL="171450" lvl="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Un ergonome est également présent au Centre de Gestion 54 et peut être sollicité pour des problématiques individuelles ou collectives. Il peut aussi assurer des sensibilisations. </a:t>
            </a:r>
            <a:endParaRPr lang="fr-FR" sz="1050" dirty="0" smtClean="0">
              <a:latin typeface="Noto Sans" panose="020B0502040504020204" pitchFamily="34"/>
              <a:ea typeface="Noto Sans" panose="020B0502040504020204" pitchFamily="34"/>
              <a:cs typeface="Noto Sans" panose="020B0502040504020204" pitchFamily="34"/>
            </a:endParaRPr>
          </a:p>
          <a:p>
            <a:pPr lvl="0" algn="just"/>
            <a:endParaRPr lang="fr-FR" sz="1050" dirty="0">
              <a:latin typeface="Noto Sans" panose="020B0502040504020204" pitchFamily="34"/>
              <a:ea typeface="Noto Sans" panose="020B0502040504020204" pitchFamily="34"/>
              <a:cs typeface="Noto Sans" panose="020B0502040504020204" pitchFamily="34"/>
            </a:endParaRPr>
          </a:p>
          <a:p>
            <a:pPr marL="171450" lvl="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Ecouter, informer, orienter et accompagner le salarié dans ses démarches, telles sont les actions de l’assistante sociale qui tient une permanence tous les 1</a:t>
            </a:r>
            <a:r>
              <a:rPr lang="fr-FR" sz="1050" baseline="30000" dirty="0">
                <a:latin typeface="Noto Sans" panose="020B0502040504020204" pitchFamily="34"/>
                <a:ea typeface="Noto Sans" panose="020B0502040504020204" pitchFamily="34"/>
                <a:cs typeface="Noto Sans" panose="020B0502040504020204" pitchFamily="34"/>
              </a:rPr>
              <a:t>er</a:t>
            </a:r>
            <a:r>
              <a:rPr lang="fr-FR" sz="1050" dirty="0">
                <a:latin typeface="Noto Sans" panose="020B0502040504020204" pitchFamily="34"/>
                <a:ea typeface="Noto Sans" panose="020B0502040504020204" pitchFamily="34"/>
                <a:cs typeface="Noto Sans" panose="020B0502040504020204" pitchFamily="34"/>
              </a:rPr>
              <a:t> et 3eme lundis du mois, de 13h30 à 14h30, au bureau à côté de l’écrivain public, 1 place de Paris, derrière la Mairie.</a:t>
            </a:r>
          </a:p>
          <a:p>
            <a:pPr indent="182563" algn="just"/>
            <a:r>
              <a:rPr lang="fr-FR" sz="1050" u="sng" dirty="0" smtClean="0">
                <a:latin typeface="Noto Sans" panose="020B0502040504020204" pitchFamily="34"/>
                <a:ea typeface="Noto Sans" panose="020B0502040504020204" pitchFamily="34"/>
                <a:cs typeface="Noto Sans" panose="020B0502040504020204" pitchFamily="34"/>
                <a:hlinkClick r:id="rId4"/>
              </a:rPr>
              <a:t>https</a:t>
            </a:r>
            <a:r>
              <a:rPr lang="fr-FR" sz="1050" u="sng" dirty="0">
                <a:latin typeface="Noto Sans" panose="020B0502040504020204" pitchFamily="34"/>
                <a:ea typeface="Noto Sans" panose="020B0502040504020204" pitchFamily="34"/>
                <a:cs typeface="Noto Sans" panose="020B0502040504020204" pitchFamily="34"/>
                <a:hlinkClick r:id="rId4"/>
              </a:rPr>
              <a:t>://www.intranet.vandoeuvre.net/2023/01/09/planning-permanences-de-lassistance-sociale/</a:t>
            </a:r>
            <a:endParaRPr lang="fr-FR" sz="1050" dirty="0">
              <a:latin typeface="Noto Sans" panose="020B0502040504020204" pitchFamily="34"/>
              <a:ea typeface="Noto Sans" panose="020B0502040504020204" pitchFamily="34"/>
              <a:cs typeface="Noto Sans" panose="020B0502040504020204" pitchFamily="34"/>
            </a:endParaRPr>
          </a:p>
          <a:p>
            <a:pPr marL="171450" indent="-171450" algn="just">
              <a:lnSpc>
                <a:spcPct val="107000"/>
              </a:lnSpc>
              <a:spcAft>
                <a:spcPts val="800"/>
              </a:spcAft>
              <a:buFont typeface="Wingdings" panose="05000000000000000000" pitchFamily="2" charset="2"/>
              <a:buChar char="v"/>
            </a:pPr>
            <a:endParaRPr lang="fr-FR" sz="1050" dirty="0">
              <a:latin typeface="Noto Sans" panose="020B0502040504020204" pitchFamily="34"/>
              <a:ea typeface="Noto Sans" panose="020B0502040504020204" pitchFamily="34"/>
              <a:cs typeface="Noto Sans" panose="020B0502040504020204" pitchFamily="34"/>
            </a:endParaRPr>
          </a:p>
        </p:txBody>
      </p:sp>
      <p:sp>
        <p:nvSpPr>
          <p:cNvPr id="4" name="Ellipse 56"/>
          <p:cNvSpPr>
            <a:spLocks noChangeArrowheads="1"/>
          </p:cNvSpPr>
          <p:nvPr/>
        </p:nvSpPr>
        <p:spPr bwMode="auto">
          <a:xfrm>
            <a:off x="724508" y="1325880"/>
            <a:ext cx="1515772" cy="429768"/>
          </a:xfrm>
          <a:prstGeom prst="ellipse">
            <a:avLst/>
          </a:prstGeom>
          <a:solidFill>
            <a:srgbClr val="259B25"/>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altLang="fr-FR" sz="1100" dirty="0" smtClean="0">
                <a:solidFill>
                  <a:schemeClr val="lt1"/>
                </a:solidFill>
                <a:ea typeface="Calibri" panose="020F0502020204030204" pitchFamily="34" charset="0"/>
                <a:cs typeface="Times New Roman" panose="02020603050405020304" pitchFamily="18" charset="0"/>
              </a:rPr>
              <a:t>PREVENTION</a:t>
            </a:r>
            <a:endParaRPr lang="fr-FR" altLang="fr-FR" sz="1100" dirty="0">
              <a:solidFill>
                <a:schemeClr val="lt1"/>
              </a:solidFill>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73327688"/>
      </p:ext>
    </p:extLst>
  </p:cSld>
  <p:clrMapOvr>
    <a:masterClrMapping/>
  </p:clrMapOvr>
  <p:transition spd="slow" advTm="2543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 calcmode="lin" valueType="num">
                                      <p:cBhvr>
                                        <p:cTn id="28"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1000"/>
                                        <p:tgtEl>
                                          <p:spTgt spid="3">
                                            <p:txEl>
                                              <p:pRg st="11" end="11"/>
                                            </p:txEl>
                                          </p:spTgt>
                                        </p:tgtEl>
                                      </p:cBhvr>
                                    </p:animEffect>
                                    <p:anim calcmode="lin" valueType="num">
                                      <p:cBhvr>
                                        <p:cTn id="7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Effect transition="in" filter="fade">
                                      <p:cBhvr>
                                        <p:cTn id="84" dur="1000"/>
                                        <p:tgtEl>
                                          <p:spTgt spid="3">
                                            <p:txEl>
                                              <p:pRg st="13" end="13"/>
                                            </p:txEl>
                                          </p:spTgt>
                                        </p:tgtEl>
                                      </p:cBhvr>
                                    </p:animEffect>
                                    <p:anim calcmode="lin" valueType="num">
                                      <p:cBhvr>
                                        <p:cTn id="8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1000"/>
                                        <p:tgtEl>
                                          <p:spTgt spid="3">
                                            <p:txEl>
                                              <p:pRg st="14" end="14"/>
                                            </p:txEl>
                                          </p:spTgt>
                                        </p:tgtEl>
                                      </p:cBhvr>
                                    </p:animEffect>
                                    <p:anim calcmode="lin" valueType="num">
                                      <p:cBhvr>
                                        <p:cTn id="9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
                                            <p:txEl>
                                              <p:pRg st="16" end="16"/>
                                            </p:txEl>
                                          </p:spTgt>
                                        </p:tgtEl>
                                        <p:attrNameLst>
                                          <p:attrName>style.visibility</p:attrName>
                                        </p:attrNameLst>
                                      </p:cBhvr>
                                      <p:to>
                                        <p:strVal val="visible"/>
                                      </p:to>
                                    </p:set>
                                    <p:animEffect transition="in" filter="fade">
                                      <p:cBhvr>
                                        <p:cTn id="98" dur="1000"/>
                                        <p:tgtEl>
                                          <p:spTgt spid="3">
                                            <p:txEl>
                                              <p:pRg st="16" end="16"/>
                                            </p:txEl>
                                          </p:spTgt>
                                        </p:tgtEl>
                                      </p:cBhvr>
                                    </p:animEffect>
                                    <p:anim calcmode="lin" valueType="num">
                                      <p:cBhvr>
                                        <p:cTn id="99"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3">
                                            <p:txEl>
                                              <p:pRg st="18" end="18"/>
                                            </p:txEl>
                                          </p:spTgt>
                                        </p:tgtEl>
                                        <p:attrNameLst>
                                          <p:attrName>style.visibility</p:attrName>
                                        </p:attrNameLst>
                                      </p:cBhvr>
                                      <p:to>
                                        <p:strVal val="visible"/>
                                      </p:to>
                                    </p:set>
                                    <p:animEffect transition="in" filter="fade">
                                      <p:cBhvr>
                                        <p:cTn id="105" dur="1000"/>
                                        <p:tgtEl>
                                          <p:spTgt spid="3">
                                            <p:txEl>
                                              <p:pRg st="18" end="18"/>
                                            </p:txEl>
                                          </p:spTgt>
                                        </p:tgtEl>
                                      </p:cBhvr>
                                    </p:animEffect>
                                    <p:anim calcmode="lin" valueType="num">
                                      <p:cBhvr>
                                        <p:cTn id="106"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3">
                                            <p:txEl>
                                              <p:pRg st="20" end="20"/>
                                            </p:txEl>
                                          </p:spTgt>
                                        </p:tgtEl>
                                        <p:attrNameLst>
                                          <p:attrName>style.visibility</p:attrName>
                                        </p:attrNameLst>
                                      </p:cBhvr>
                                      <p:to>
                                        <p:strVal val="visible"/>
                                      </p:to>
                                    </p:set>
                                    <p:animEffect transition="in" filter="fade">
                                      <p:cBhvr>
                                        <p:cTn id="112" dur="1000"/>
                                        <p:tgtEl>
                                          <p:spTgt spid="3">
                                            <p:txEl>
                                              <p:pRg st="20" end="20"/>
                                            </p:txEl>
                                          </p:spTgt>
                                        </p:tgtEl>
                                      </p:cBhvr>
                                    </p:animEffect>
                                    <p:anim calcmode="lin" valueType="num">
                                      <p:cBhvr>
                                        <p:cTn id="113"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20" end="20"/>
                                            </p:txEl>
                                          </p:spTgt>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3">
                                            <p:txEl>
                                              <p:pRg st="21" end="21"/>
                                            </p:txEl>
                                          </p:spTgt>
                                        </p:tgtEl>
                                        <p:attrNameLst>
                                          <p:attrName>style.visibility</p:attrName>
                                        </p:attrNameLst>
                                      </p:cBhvr>
                                      <p:to>
                                        <p:strVal val="visible"/>
                                      </p:to>
                                    </p:set>
                                    <p:animEffect transition="in" filter="fade">
                                      <p:cBhvr>
                                        <p:cTn id="117" dur="1000"/>
                                        <p:tgtEl>
                                          <p:spTgt spid="3">
                                            <p:txEl>
                                              <p:pRg st="21" end="21"/>
                                            </p:txEl>
                                          </p:spTgt>
                                        </p:tgtEl>
                                      </p:cBhvr>
                                    </p:animEffect>
                                    <p:anim calcmode="lin" valueType="num">
                                      <p:cBhvr>
                                        <p:cTn id="118"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19"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34047" y="6492875"/>
            <a:ext cx="683339" cy="365125"/>
          </a:xfrm>
        </p:spPr>
        <p:txBody>
          <a:bodyPr/>
          <a:lstStyle/>
          <a:p>
            <a:fld id="{9D1DA78C-0460-4633-B9A7-90C84C289958}" type="slidenum">
              <a:rPr lang="fr-FR" smtClean="0"/>
              <a:t>14</a:t>
            </a:fld>
            <a:endParaRPr lang="fr-FR" dirty="0"/>
          </a:p>
        </p:txBody>
      </p:sp>
      <p:sp>
        <p:nvSpPr>
          <p:cNvPr id="3" name="Rectangle 2"/>
          <p:cNvSpPr/>
          <p:nvPr/>
        </p:nvSpPr>
        <p:spPr>
          <a:xfrm>
            <a:off x="425658" y="159045"/>
            <a:ext cx="9184686" cy="6051208"/>
          </a:xfrm>
          <a:prstGeom prst="rect">
            <a:avLst/>
          </a:prstGeom>
        </p:spPr>
        <p:txBody>
          <a:bodyPr wrap="square">
            <a:spAutoFit/>
          </a:bodyPr>
          <a:lstStyle/>
          <a:p>
            <a:pPr marL="457200" indent="-457200">
              <a:lnSpc>
                <a:spcPct val="107000"/>
              </a:lnSpc>
              <a:spcAft>
                <a:spcPts val="795"/>
              </a:spcAft>
            </a:pPr>
            <a:r>
              <a:rPr lang="fr-FR" sz="1100" u="sng" dirty="0" smtClean="0">
                <a:latin typeface="Noto Sans" panose="020B0502040504020204" pitchFamily="34"/>
                <a:ea typeface="Noto Sans" panose="020B0502040504020204" pitchFamily="34"/>
                <a:cs typeface="Noto Sans" panose="020B0502040504020204" pitchFamily="34"/>
              </a:rPr>
              <a:t>Les </a:t>
            </a:r>
            <a:r>
              <a:rPr lang="fr-FR" sz="1100" u="sng" dirty="0">
                <a:latin typeface="Noto Sans" panose="020B0502040504020204" pitchFamily="34"/>
                <a:ea typeface="Noto Sans" panose="020B0502040504020204" pitchFamily="34"/>
                <a:cs typeface="Noto Sans" panose="020B0502040504020204" pitchFamily="34"/>
              </a:rPr>
              <a:t>documents relatifs à la </a:t>
            </a:r>
            <a:r>
              <a:rPr lang="fr-FR" sz="1100" u="sng" dirty="0" smtClean="0">
                <a:latin typeface="Noto Sans" panose="020B0502040504020204" pitchFamily="34"/>
                <a:ea typeface="Noto Sans" panose="020B0502040504020204" pitchFamily="34"/>
                <a:cs typeface="Noto Sans" panose="020B0502040504020204" pitchFamily="34"/>
              </a:rPr>
              <a:t>prévention</a:t>
            </a:r>
          </a:p>
          <a:p>
            <a:pPr marL="457200" indent="-457200">
              <a:lnSpc>
                <a:spcPct val="107000"/>
              </a:lnSpc>
              <a:spcAft>
                <a:spcPts val="795"/>
              </a:spcAft>
            </a:pPr>
            <a:endParaRPr lang="fr-FR" sz="100" dirty="0" smtClean="0">
              <a:latin typeface="Noto Sans" panose="020B0502040504020204" pitchFamily="34"/>
              <a:ea typeface="Noto Sans" panose="020B0502040504020204" pitchFamily="34"/>
              <a:cs typeface="Noto Sans" panose="020B0502040504020204" pitchFamily="34"/>
            </a:endParaRPr>
          </a:p>
          <a:p>
            <a:pPr marL="171450" lvl="0" indent="-171450">
              <a:lnSpc>
                <a:spcPct val="107000"/>
              </a:lnSpc>
              <a:spcAft>
                <a:spcPts val="795"/>
              </a:spcAft>
              <a:buSzPts val="1000"/>
              <a:buFont typeface="Wingdings" panose="05000000000000000000" pitchFamily="2" charset="2"/>
              <a:buChar char="Ø"/>
              <a:tabLst>
                <a:tab pos="457200" algn="l"/>
              </a:tabLst>
            </a:pPr>
            <a:r>
              <a:rPr lang="fr-FR" sz="1050" b="1" dirty="0" smtClean="0">
                <a:latin typeface="Noto Sans" panose="020B0502040504020204" pitchFamily="34"/>
                <a:ea typeface="Noto Sans" panose="020B0502040504020204" pitchFamily="34"/>
                <a:cs typeface="Noto Sans" panose="020B0502040504020204" pitchFamily="34"/>
              </a:rPr>
              <a:t>Les </a:t>
            </a:r>
            <a:r>
              <a:rPr lang="fr-FR" sz="1050" b="1" dirty="0">
                <a:latin typeface="Noto Sans" panose="020B0502040504020204" pitchFamily="34"/>
                <a:ea typeface="Noto Sans" panose="020B0502040504020204" pitchFamily="34"/>
                <a:cs typeface="Noto Sans" panose="020B0502040504020204" pitchFamily="34"/>
              </a:rPr>
              <a:t>registres :</a:t>
            </a:r>
          </a:p>
          <a:p>
            <a:pPr marL="17145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Le registre </a:t>
            </a:r>
            <a:r>
              <a:rPr lang="fr-FR" sz="1050" b="1" dirty="0">
                <a:latin typeface="Noto Sans" panose="020B0502040504020204" pitchFamily="34"/>
                <a:ea typeface="Noto Sans" panose="020B0502040504020204" pitchFamily="34"/>
                <a:cs typeface="Noto Sans" panose="020B0502040504020204" pitchFamily="34"/>
              </a:rPr>
              <a:t>santé et sécurité au travail</a:t>
            </a:r>
          </a:p>
          <a:p>
            <a:pPr algn="just"/>
            <a:r>
              <a:rPr lang="fr-FR" sz="1050" dirty="0">
                <a:latin typeface="Noto Sans" panose="020B0502040504020204" pitchFamily="34"/>
                <a:ea typeface="Noto Sans" panose="020B0502040504020204" pitchFamily="34"/>
                <a:cs typeface="Noto Sans" panose="020B0502040504020204" pitchFamily="34"/>
              </a:rPr>
              <a:t>Ce registre permet de recueillir des observations et des suggestions relatives à la prévention des risques professionnels et à l’amélioration des conditions de travail. Il y en a plusieurs répartis dans les différents bâtiments communaux. Les fiches remplies sont portées à la connaissance de la Formation Spécialisée en Santé, Sécurité et Conditions de Travail (FSSSCT).</a:t>
            </a:r>
          </a:p>
          <a:p>
            <a:pPr algn="just">
              <a:lnSpc>
                <a:spcPct val="107000"/>
              </a:lnSpc>
              <a:spcAft>
                <a:spcPts val="0"/>
              </a:spcAft>
            </a:pPr>
            <a:r>
              <a:rPr lang="fr-FR" sz="1050" dirty="0">
                <a:latin typeface="Noto Sans" panose="020B0502040504020204" pitchFamily="34"/>
                <a:ea typeface="Noto Sans" panose="020B0502040504020204" pitchFamily="34"/>
                <a:cs typeface="Noto Sans" panose="020B0502040504020204" pitchFamily="34"/>
              </a:rPr>
              <a:t> </a:t>
            </a:r>
          </a:p>
          <a:p>
            <a:pPr marL="171450" indent="-171450" algn="just">
              <a:buFont typeface="Arial" panose="020B0604020202020204" pitchFamily="34" charset="0"/>
              <a:buChar char="•"/>
            </a:pPr>
            <a:r>
              <a:rPr lang="fr-FR" sz="1050" dirty="0">
                <a:latin typeface="Noto Sans" panose="020B0502040504020204" pitchFamily="34"/>
                <a:ea typeface="Noto Sans" panose="020B0502040504020204" pitchFamily="34"/>
                <a:cs typeface="Noto Sans" panose="020B0502040504020204" pitchFamily="34"/>
              </a:rPr>
              <a:t>Le registre des </a:t>
            </a:r>
            <a:r>
              <a:rPr lang="fr-FR" sz="1050" b="1" dirty="0">
                <a:latin typeface="Noto Sans" panose="020B0502040504020204" pitchFamily="34"/>
                <a:ea typeface="Noto Sans" panose="020B0502040504020204" pitchFamily="34"/>
                <a:cs typeface="Noto Sans" panose="020B0502040504020204" pitchFamily="34"/>
              </a:rPr>
              <a:t>dangers graves et imminents </a:t>
            </a:r>
          </a:p>
          <a:p>
            <a:pPr algn="just"/>
            <a:r>
              <a:rPr lang="fr-FR" sz="1050" dirty="0">
                <a:latin typeface="Noto Sans" panose="020B0502040504020204" pitchFamily="34"/>
                <a:ea typeface="Noto Sans" panose="020B0502040504020204" pitchFamily="34"/>
                <a:cs typeface="Noto Sans" panose="020B0502040504020204" pitchFamily="34"/>
              </a:rPr>
              <a:t>Ce registre sert à consigner l'existence d'une cause de danger grave et imminent pour la santé ou la sécurité des agents lors de l'exercice de leurs fonctions. Il est en lien direct avec la procédure du droit de retrait. Il n’y en a qu’un et il est situé au service des Ressources Humaines (bureau de la Prévention</a:t>
            </a:r>
            <a:r>
              <a:rPr lang="fr-FR" sz="1050" dirty="0" smtClean="0">
                <a:latin typeface="Noto Sans" panose="020B0502040504020204" pitchFamily="34"/>
                <a:ea typeface="Noto Sans" panose="020B0502040504020204" pitchFamily="34"/>
                <a:cs typeface="Noto Sans" panose="020B0502040504020204" pitchFamily="34"/>
              </a:rPr>
              <a:t>).</a:t>
            </a:r>
          </a:p>
          <a:p>
            <a:pPr algn="just">
              <a:lnSpc>
                <a:spcPct val="107000"/>
              </a:lnSpc>
              <a:spcAft>
                <a:spcPts val="795"/>
              </a:spcAft>
            </a:pPr>
            <a:endParaRPr lang="fr-FR" sz="800" dirty="0">
              <a:latin typeface="Noto Sans" panose="020B0502040504020204" pitchFamily="34"/>
              <a:ea typeface="Noto Sans" panose="020B0502040504020204" pitchFamily="34"/>
              <a:cs typeface="Noto Sans" panose="020B0502040504020204" pitchFamily="34"/>
            </a:endParaRPr>
          </a:p>
          <a:p>
            <a:pPr marL="171450" indent="-171450" algn="just">
              <a:lnSpc>
                <a:spcPct val="107000"/>
              </a:lnSpc>
              <a:spcAft>
                <a:spcPts val="300"/>
              </a:spcAft>
              <a:buFont typeface="Wingdings" panose="05000000000000000000" pitchFamily="2" charset="2"/>
              <a:buChar char="Ø"/>
            </a:pPr>
            <a:r>
              <a:rPr lang="fr-FR" sz="1050" b="1" dirty="0" smtClean="0">
                <a:latin typeface="Noto Sans" panose="020B0502040504020204" pitchFamily="34"/>
                <a:ea typeface="Noto Sans" panose="020B0502040504020204" pitchFamily="34"/>
                <a:cs typeface="Noto Sans" panose="020B0502040504020204" pitchFamily="34"/>
              </a:rPr>
              <a:t>Le </a:t>
            </a:r>
            <a:r>
              <a:rPr lang="fr-FR" sz="1050" b="1" dirty="0">
                <a:latin typeface="Noto Sans" panose="020B0502040504020204" pitchFamily="34"/>
                <a:ea typeface="Noto Sans" panose="020B0502040504020204" pitchFamily="34"/>
                <a:cs typeface="Noto Sans" panose="020B0502040504020204" pitchFamily="34"/>
              </a:rPr>
              <a:t>Document Unique d’Evaluation des Risques Professionnels</a:t>
            </a:r>
          </a:p>
          <a:p>
            <a:pPr algn="just">
              <a:lnSpc>
                <a:spcPct val="107000"/>
              </a:lnSpc>
              <a:spcAft>
                <a:spcPts val="300"/>
              </a:spcAft>
            </a:pPr>
            <a:r>
              <a:rPr lang="fr-FR" sz="1050" dirty="0">
                <a:latin typeface="Noto Sans" panose="020B0502040504020204" pitchFamily="34"/>
                <a:ea typeface="Noto Sans" panose="020B0502040504020204" pitchFamily="34"/>
                <a:cs typeface="Noto Sans" panose="020B0502040504020204" pitchFamily="34"/>
              </a:rPr>
              <a:t>Tout employeur doit évaluer les risques professionnels pour la santé et la sécurité des salariés. Le Document Unique consigne cette évaluation. Cela permet ensuite d’établir un plan annuel de prévention (le PAPRIPACT) dont les actions sont priorisées en fonction du résultat de l’évaluation des risques</a:t>
            </a:r>
            <a:r>
              <a:rPr lang="fr-FR" sz="1050" dirty="0" smtClean="0">
                <a:latin typeface="Noto Sans" panose="020B0502040504020204" pitchFamily="34"/>
                <a:ea typeface="Noto Sans" panose="020B0502040504020204" pitchFamily="34"/>
                <a:cs typeface="Noto Sans" panose="020B0502040504020204" pitchFamily="34"/>
              </a:rPr>
              <a:t>.</a:t>
            </a:r>
          </a:p>
          <a:p>
            <a:pPr algn="just">
              <a:lnSpc>
                <a:spcPct val="107000"/>
              </a:lnSpc>
              <a:spcAft>
                <a:spcPts val="300"/>
              </a:spcAft>
            </a:pPr>
            <a:endParaRPr lang="fr-FR" sz="600" dirty="0">
              <a:latin typeface="Noto Sans" panose="020B0502040504020204" pitchFamily="34"/>
              <a:ea typeface="Noto Sans" panose="020B0502040504020204" pitchFamily="34"/>
              <a:cs typeface="Noto Sans" panose="020B0502040504020204" pitchFamily="34"/>
            </a:endParaRPr>
          </a:p>
          <a:p>
            <a:pPr algn="just"/>
            <a:r>
              <a:rPr lang="fr-FR" sz="1050" dirty="0">
                <a:latin typeface="Noto Sans" panose="020B0502040504020204" pitchFamily="34"/>
                <a:ea typeface="Noto Sans" panose="020B0502040504020204" pitchFamily="34"/>
                <a:cs typeface="Noto Sans" panose="020B0502040504020204" pitchFamily="34"/>
              </a:rPr>
              <a:t>Vous pourrez encore une fois trouver tous les éléments sur le lien </a:t>
            </a:r>
            <a:r>
              <a:rPr lang="fr-FR" sz="1050" dirty="0" smtClean="0">
                <a:latin typeface="Noto Sans" panose="020B0502040504020204" pitchFamily="34"/>
                <a:ea typeface="Noto Sans" panose="020B0502040504020204" pitchFamily="34"/>
                <a:cs typeface="Noto Sans" panose="020B0502040504020204" pitchFamily="34"/>
              </a:rPr>
              <a:t>suivant.</a:t>
            </a:r>
          </a:p>
          <a:p>
            <a:pPr algn="just"/>
            <a:r>
              <a:rPr lang="fr-FR" sz="1050" dirty="0" smtClean="0">
                <a:solidFill>
                  <a:srgbClr val="0563C1"/>
                </a:solidFill>
                <a:latin typeface="Noto Sans" panose="020B0502040504020204" pitchFamily="34"/>
                <a:ea typeface="Noto Sans" panose="020B0502040504020204" pitchFamily="34"/>
                <a:cs typeface="Noto Sans" panose="020B0502040504020204" pitchFamily="34"/>
                <a:hlinkClick r:id="rId3"/>
              </a:rPr>
              <a:t>https</a:t>
            </a:r>
            <a:r>
              <a:rPr lang="fr-FR" sz="1050" dirty="0">
                <a:solidFill>
                  <a:srgbClr val="0563C1"/>
                </a:solidFill>
                <a:latin typeface="Noto Sans" panose="020B0502040504020204" pitchFamily="34"/>
                <a:ea typeface="Noto Sans" panose="020B0502040504020204" pitchFamily="34"/>
                <a:cs typeface="Noto Sans" panose="020B0502040504020204" pitchFamily="34"/>
                <a:hlinkClick r:id="rId3"/>
              </a:rPr>
              <a:t>://www.intranet.vandoeuvre.net/prevention</a:t>
            </a:r>
            <a:r>
              <a:rPr lang="fr-FR" sz="1050" dirty="0" smtClean="0">
                <a:solidFill>
                  <a:srgbClr val="0563C1"/>
                </a:solidFill>
                <a:latin typeface="Noto Sans" panose="020B0502040504020204" pitchFamily="34"/>
                <a:ea typeface="Noto Sans" panose="020B0502040504020204" pitchFamily="34"/>
                <a:cs typeface="Noto Sans" panose="020B0502040504020204" pitchFamily="34"/>
                <a:hlinkClick r:id="rId3"/>
              </a:rPr>
              <a:t>/</a:t>
            </a:r>
            <a:endParaRPr lang="fr-FR" sz="1050" dirty="0" smtClean="0">
              <a:solidFill>
                <a:srgbClr val="0563C1"/>
              </a:solidFill>
              <a:latin typeface="Noto Sans" panose="020B0502040504020204" pitchFamily="34"/>
              <a:ea typeface="Noto Sans" panose="020B0502040504020204" pitchFamily="34"/>
              <a:cs typeface="Noto Sans" panose="020B0502040504020204" pitchFamily="34"/>
            </a:endParaRPr>
          </a:p>
          <a:p>
            <a:pPr algn="just"/>
            <a:endParaRPr lang="fr-FR" sz="1050" dirty="0">
              <a:latin typeface="Noto Sans" panose="020B0502040504020204" pitchFamily="34"/>
              <a:ea typeface="Noto Sans" panose="020B0502040504020204" pitchFamily="34"/>
              <a:cs typeface="Noto Sans" panose="020B0502040504020204" pitchFamily="34"/>
            </a:endParaRPr>
          </a:p>
          <a:p>
            <a:pPr marL="171450" lvl="0" indent="-171450" algn="just">
              <a:lnSpc>
                <a:spcPct val="107000"/>
              </a:lnSpc>
              <a:spcAft>
                <a:spcPts val="600"/>
              </a:spcAft>
              <a:buFont typeface="Wingdings" panose="05000000000000000000" pitchFamily="2" charset="2"/>
              <a:buChar char="Ø"/>
            </a:pPr>
            <a:r>
              <a:rPr lang="fr-FR" sz="1050" b="1" dirty="0" smtClean="0">
                <a:latin typeface="Noto Sans" panose="020B0502040504020204" pitchFamily="34"/>
                <a:ea typeface="Noto Sans" panose="020B0502040504020204" pitchFamily="34"/>
                <a:cs typeface="Noto Sans" panose="020B0502040504020204" pitchFamily="34"/>
              </a:rPr>
              <a:t>Les Actes de </a:t>
            </a:r>
            <a:r>
              <a:rPr lang="fr-FR" sz="1050" b="1" dirty="0">
                <a:latin typeface="Noto Sans" panose="020B0502040504020204" pitchFamily="34"/>
                <a:ea typeface="Noto Sans" panose="020B0502040504020204" pitchFamily="34"/>
                <a:cs typeface="Noto Sans" panose="020B0502040504020204" pitchFamily="34"/>
              </a:rPr>
              <a:t>violence, de discrimination, de harcèlement moral ou sexuel, ou d’agissement sexiste</a:t>
            </a:r>
          </a:p>
          <a:p>
            <a:pPr algn="just">
              <a:lnSpc>
                <a:spcPct val="107000"/>
              </a:lnSpc>
              <a:spcAft>
                <a:spcPts val="600"/>
              </a:spcAft>
            </a:pPr>
            <a:r>
              <a:rPr lang="fr-FR" sz="1050" dirty="0">
                <a:latin typeface="Noto Sans" panose="020B0502040504020204" pitchFamily="34"/>
                <a:ea typeface="Noto Sans" panose="020B0502040504020204" pitchFamily="34"/>
                <a:cs typeface="Noto Sans" panose="020B0502040504020204" pitchFamily="34"/>
              </a:rPr>
              <a:t>Si vous subissez ou si vous êtes témoin d’actes de violence, de harcèlement ou de discrimination, vous pouvez saisir </a:t>
            </a:r>
            <a:r>
              <a:rPr lang="fr-FR" sz="1050" dirty="0" smtClean="0">
                <a:latin typeface="Noto Sans" panose="020B0502040504020204" pitchFamily="34"/>
                <a:ea typeface="Noto Sans" panose="020B0502040504020204" pitchFamily="34"/>
                <a:cs typeface="Noto Sans" panose="020B0502040504020204" pitchFamily="34"/>
              </a:rPr>
              <a:t>le </a:t>
            </a:r>
            <a:r>
              <a:rPr lang="fr-FR" sz="1050" dirty="0">
                <a:latin typeface="Noto Sans" panose="020B0502040504020204" pitchFamily="34"/>
                <a:ea typeface="Noto Sans" panose="020B0502040504020204" pitchFamily="34"/>
                <a:cs typeface="Noto Sans" panose="020B0502040504020204" pitchFamily="34"/>
              </a:rPr>
              <a:t>Centre de Gestion, de façon anonyme. La collectivité sera alors alertée que le dispositif a été actionné, mais sans connaître ni la situation, ni l’agent concerné, tant que l’auteur du signalement n’aura pas accordé la levée d’anonymat. La situation problématique sera étudiée par l’équipe pluridisciplinaire du Centre de </a:t>
            </a:r>
            <a:r>
              <a:rPr lang="fr-FR" sz="1050" dirty="0" smtClean="0">
                <a:latin typeface="Noto Sans" panose="020B0502040504020204" pitchFamily="34"/>
                <a:ea typeface="Noto Sans" panose="020B0502040504020204" pitchFamily="34"/>
                <a:cs typeface="Noto Sans" panose="020B0502040504020204" pitchFamily="34"/>
              </a:rPr>
              <a:t>Gestion.</a:t>
            </a:r>
          </a:p>
          <a:p>
            <a:pPr>
              <a:lnSpc>
                <a:spcPct val="107000"/>
              </a:lnSpc>
              <a:spcAft>
                <a:spcPts val="1200"/>
              </a:spcAft>
            </a:pPr>
            <a:r>
              <a:rPr lang="fr-FR" sz="1050" dirty="0" smtClean="0">
                <a:solidFill>
                  <a:srgbClr val="0563C1"/>
                </a:solidFill>
                <a:latin typeface="Noto Sans" panose="020B0502040504020204" pitchFamily="34"/>
                <a:ea typeface="Noto Sans" panose="020B0502040504020204" pitchFamily="34"/>
                <a:cs typeface="Noto Sans" panose="020B0502040504020204" pitchFamily="34"/>
                <a:hlinkClick r:id="rId4"/>
              </a:rPr>
              <a:t>https</a:t>
            </a:r>
            <a:r>
              <a:rPr lang="fr-FR" sz="1050" dirty="0">
                <a:solidFill>
                  <a:srgbClr val="0563C1"/>
                </a:solidFill>
                <a:latin typeface="Noto Sans" panose="020B0502040504020204" pitchFamily="34"/>
                <a:ea typeface="Noto Sans" panose="020B0502040504020204" pitchFamily="34"/>
                <a:cs typeface="Noto Sans" panose="020B0502040504020204" pitchFamily="34"/>
                <a:hlinkClick r:id="rId4"/>
              </a:rPr>
              <a:t>://www.intranet.vandoeuvre.net/2022/02/25/dispositif-de-signalement-actes-de-violences-discrimination-harcelement-et-agissement-sexiste</a:t>
            </a:r>
            <a:r>
              <a:rPr lang="fr-FR" sz="1050" dirty="0" smtClean="0">
                <a:solidFill>
                  <a:srgbClr val="0563C1"/>
                </a:solidFill>
                <a:latin typeface="Noto Sans" panose="020B0502040504020204" pitchFamily="34"/>
                <a:ea typeface="Noto Sans" panose="020B0502040504020204" pitchFamily="34"/>
                <a:cs typeface="Noto Sans" panose="020B0502040504020204" pitchFamily="34"/>
                <a:hlinkClick r:id="rId4"/>
              </a:rPr>
              <a:t>/</a:t>
            </a:r>
            <a:r>
              <a:rPr lang="fr-FR" sz="1050" dirty="0" smtClean="0">
                <a:solidFill>
                  <a:srgbClr val="0563C1"/>
                </a:solidFill>
                <a:latin typeface="Noto Sans" panose="020B0502040504020204" pitchFamily="34"/>
                <a:ea typeface="Noto Sans" panose="020B0502040504020204" pitchFamily="34"/>
                <a:cs typeface="Noto Sans" panose="020B0502040504020204" pitchFamily="34"/>
              </a:rPr>
              <a:t/>
            </a:r>
            <a:br>
              <a:rPr lang="fr-FR" sz="1050" dirty="0" smtClean="0">
                <a:solidFill>
                  <a:srgbClr val="0563C1"/>
                </a:solidFill>
                <a:latin typeface="Noto Sans" panose="020B0502040504020204" pitchFamily="34"/>
                <a:ea typeface="Noto Sans" panose="020B0502040504020204" pitchFamily="34"/>
                <a:cs typeface="Noto Sans" panose="020B0502040504020204" pitchFamily="34"/>
              </a:rPr>
            </a:br>
            <a:r>
              <a:rPr lang="fr-FR" sz="1050" dirty="0" smtClean="0">
                <a:solidFill>
                  <a:srgbClr val="0563C1"/>
                </a:solidFill>
                <a:latin typeface="Noto Sans" panose="020B0502040504020204" pitchFamily="34"/>
                <a:ea typeface="Noto Sans" panose="020B0502040504020204" pitchFamily="34"/>
                <a:cs typeface="Noto Sans" panose="020B0502040504020204" pitchFamily="34"/>
                <a:hlinkClick r:id="rId5"/>
              </a:rPr>
              <a:t>https://www.agirhe.cdg54.fr/TDB/CDGCO.aspx?hr=signal</a:t>
            </a:r>
            <a:endParaRPr lang="fr-FR" sz="1050" dirty="0" smtClean="0">
              <a:solidFill>
                <a:srgbClr val="0563C1"/>
              </a:solidFill>
              <a:latin typeface="Noto Sans" panose="020B0502040504020204" pitchFamily="34"/>
              <a:ea typeface="Noto Sans" panose="020B0502040504020204" pitchFamily="34"/>
              <a:cs typeface="Noto Sans" panose="020B0502040504020204" pitchFamily="34"/>
            </a:endParaRPr>
          </a:p>
          <a:p>
            <a:pPr>
              <a:lnSpc>
                <a:spcPct val="107000"/>
              </a:lnSpc>
              <a:spcAft>
                <a:spcPts val="1200"/>
              </a:spcAft>
            </a:pPr>
            <a:endParaRPr lang="fr-FR" sz="1050" dirty="0">
              <a:latin typeface="Noto Sans" panose="020B0502040504020204" pitchFamily="34"/>
              <a:ea typeface="Noto Sans" panose="020B0502040504020204" pitchFamily="34"/>
              <a:cs typeface="Noto Sans" panose="020B0502040504020204" pitchFamily="34"/>
            </a:endParaRPr>
          </a:p>
          <a:p>
            <a:pPr>
              <a:lnSpc>
                <a:spcPct val="107000"/>
              </a:lnSpc>
              <a:spcAft>
                <a:spcPts val="1200"/>
              </a:spcAft>
            </a:pPr>
            <a:endParaRPr lang="fr-FR" sz="1050" dirty="0">
              <a:solidFill>
                <a:srgbClr val="0563C1"/>
              </a:solidFill>
              <a:effectLst/>
              <a:latin typeface="Noto Sans" panose="020B0502040504020204" pitchFamily="34"/>
              <a:ea typeface="Noto Sans" panose="020B0502040504020204" pitchFamily="34"/>
              <a:cs typeface="Noto Sans" panose="020B0502040504020204" pitchFamily="34"/>
            </a:endParaRPr>
          </a:p>
        </p:txBody>
      </p:sp>
    </p:spTree>
    <p:custDataLst>
      <p:tags r:id="rId1"/>
    </p:custDataLst>
    <p:extLst>
      <p:ext uri="{BB962C8B-B14F-4D97-AF65-F5344CB8AC3E}">
        <p14:creationId xmlns:p14="http://schemas.microsoft.com/office/powerpoint/2010/main" val="1868741710"/>
      </p:ext>
    </p:extLst>
  </p:cSld>
  <p:clrMapOvr>
    <a:masterClrMapping/>
  </p:clrMapOvr>
  <p:transition spd="slow" advTm="930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anim calcmode="lin" valueType="num">
                                      <p:cBhvr>
                                        <p:cTn id="4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1000"/>
                                        <p:tgtEl>
                                          <p:spTgt spid="3">
                                            <p:txEl>
                                              <p:pRg st="12" end="12"/>
                                            </p:txEl>
                                          </p:spTgt>
                                        </p:tgtEl>
                                      </p:cBhvr>
                                    </p:animEffect>
                                    <p:anim calcmode="lin" valueType="num">
                                      <p:cBhvr>
                                        <p:cTn id="55"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1000"/>
                                        <p:tgtEl>
                                          <p:spTgt spid="3">
                                            <p:txEl>
                                              <p:pRg st="13" end="13"/>
                                            </p:txEl>
                                          </p:spTgt>
                                        </p:tgtEl>
                                      </p:cBhvr>
                                    </p:animEffect>
                                    <p:anim calcmode="lin" valueType="num">
                                      <p:cBhvr>
                                        <p:cTn id="6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15" end="15"/>
                                            </p:txEl>
                                          </p:spTgt>
                                        </p:tgtEl>
                                        <p:attrNameLst>
                                          <p:attrName>style.visibility</p:attrName>
                                        </p:attrNameLst>
                                      </p:cBhvr>
                                      <p:to>
                                        <p:strVal val="visible"/>
                                      </p:to>
                                    </p:set>
                                    <p:animEffect transition="in" filter="fade">
                                      <p:cBhvr>
                                        <p:cTn id="66" dur="1000"/>
                                        <p:tgtEl>
                                          <p:spTgt spid="3">
                                            <p:txEl>
                                              <p:pRg st="15" end="15"/>
                                            </p:txEl>
                                          </p:spTgt>
                                        </p:tgtEl>
                                      </p:cBhvr>
                                    </p:animEffect>
                                    <p:anim calcmode="lin" valueType="num">
                                      <p:cBhvr>
                                        <p:cTn id="6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Effect transition="in" filter="fade">
                                      <p:cBhvr>
                                        <p:cTn id="71" dur="1000"/>
                                        <p:tgtEl>
                                          <p:spTgt spid="3">
                                            <p:txEl>
                                              <p:pRg st="16" end="16"/>
                                            </p:txEl>
                                          </p:spTgt>
                                        </p:tgtEl>
                                      </p:cBhvr>
                                    </p:animEffect>
                                    <p:anim calcmode="lin" valueType="num">
                                      <p:cBhvr>
                                        <p:cTn id="72"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6" end="16"/>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7" end="17"/>
                                            </p:txEl>
                                          </p:spTgt>
                                        </p:tgtEl>
                                        <p:attrNameLst>
                                          <p:attrName>style.visibility</p:attrName>
                                        </p:attrNameLst>
                                      </p:cBhvr>
                                      <p:to>
                                        <p:strVal val="visible"/>
                                      </p:to>
                                    </p:set>
                                    <p:animEffect transition="in" filter="fade">
                                      <p:cBhvr>
                                        <p:cTn id="76" dur="1000"/>
                                        <p:tgtEl>
                                          <p:spTgt spid="3">
                                            <p:txEl>
                                              <p:pRg st="17" end="17"/>
                                            </p:txEl>
                                          </p:spTgt>
                                        </p:tgtEl>
                                      </p:cBhvr>
                                    </p:animEffect>
                                    <p:anim calcmode="lin" valueType="num">
                                      <p:cBhvr>
                                        <p:cTn id="7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DA78C-0460-4633-B9A7-90C84C289958}" type="slidenum">
              <a:rPr lang="fr-FR" smtClean="0"/>
              <a:t>15</a:t>
            </a:fld>
            <a:endParaRPr lang="fr-FR"/>
          </a:p>
        </p:txBody>
      </p:sp>
      <p:sp>
        <p:nvSpPr>
          <p:cNvPr id="3" name="Rectangle 2"/>
          <p:cNvSpPr/>
          <p:nvPr/>
        </p:nvSpPr>
        <p:spPr>
          <a:xfrm>
            <a:off x="532044" y="1091149"/>
            <a:ext cx="9050868" cy="3424720"/>
          </a:xfrm>
          <a:prstGeom prst="rect">
            <a:avLst/>
          </a:prstGeom>
        </p:spPr>
        <p:txBody>
          <a:bodyPr wrap="square">
            <a:spAutoFit/>
          </a:bodyPr>
          <a:lstStyle/>
          <a:p>
            <a:pPr marL="342900" lvl="0" indent="-342900" algn="just">
              <a:lnSpc>
                <a:spcPct val="107000"/>
              </a:lnSpc>
              <a:spcAft>
                <a:spcPts val="795"/>
              </a:spcAft>
              <a:buSzPts val="1000"/>
              <a:buFont typeface="Wingdings" panose="05000000000000000000" pitchFamily="2" charset="2"/>
              <a:buChar char="Ø"/>
              <a:tabLst>
                <a:tab pos="457200" algn="l"/>
              </a:tabLst>
            </a:pPr>
            <a:r>
              <a:rPr lang="fr-FR" sz="1050" b="1" dirty="0">
                <a:latin typeface="Noto Sans" panose="020B0502040504020204" pitchFamily="34"/>
                <a:ea typeface="Noto Sans" panose="020B0502040504020204" pitchFamily="34"/>
                <a:cs typeface="Noto Sans" panose="020B0502040504020204" pitchFamily="34"/>
              </a:rPr>
              <a:t>Les Equipements Protection Individuelles (EPI)</a:t>
            </a:r>
          </a:p>
          <a:p>
            <a:pPr algn="just">
              <a:lnSpc>
                <a:spcPct val="107000"/>
              </a:lnSpc>
              <a:spcAft>
                <a:spcPts val="795"/>
              </a:spcAft>
            </a:pPr>
            <a:r>
              <a:rPr lang="fr-FR" sz="1050" dirty="0">
                <a:latin typeface="Noto Sans" panose="020B0502040504020204" pitchFamily="34"/>
                <a:ea typeface="Noto Sans" panose="020B0502040504020204" pitchFamily="34"/>
                <a:cs typeface="Noto Sans" panose="020B0502040504020204" pitchFamily="34"/>
              </a:rPr>
              <a:t>Selon votre métier et ses dangers, il vous sera fourni des EPI afin de vous protéger (vêtements de travail, chaussures de sécurité, lunettes, gants…). </a:t>
            </a:r>
          </a:p>
          <a:p>
            <a:pPr algn="just">
              <a:lnSpc>
                <a:spcPct val="107000"/>
              </a:lnSpc>
              <a:spcAft>
                <a:spcPts val="795"/>
              </a:spcAft>
            </a:pPr>
            <a:r>
              <a:rPr lang="fr-FR" sz="1050" dirty="0" smtClean="0">
                <a:latin typeface="Noto Sans" panose="020B0502040504020204" pitchFamily="34"/>
                <a:ea typeface="Noto Sans" panose="020B0502040504020204" pitchFamily="34"/>
                <a:cs typeface="Noto Sans" panose="020B0502040504020204" pitchFamily="34"/>
              </a:rPr>
              <a:t>N’hésitez </a:t>
            </a:r>
            <a:r>
              <a:rPr lang="fr-FR" sz="1050" dirty="0">
                <a:latin typeface="Noto Sans" panose="020B0502040504020204" pitchFamily="34"/>
                <a:ea typeface="Noto Sans" panose="020B0502040504020204" pitchFamily="34"/>
                <a:cs typeface="Noto Sans" panose="020B0502040504020204" pitchFamily="34"/>
              </a:rPr>
              <a:t>pas à interroger votre chef de service ou votre référent si vous rencontrez des difficultés avec ces protections. </a:t>
            </a:r>
            <a:endParaRPr lang="fr-FR" sz="1050" dirty="0" smtClean="0">
              <a:latin typeface="Noto Sans" panose="020B0502040504020204" pitchFamily="34"/>
              <a:ea typeface="Noto Sans" panose="020B0502040504020204" pitchFamily="34"/>
              <a:cs typeface="Noto Sans" panose="020B0502040504020204" pitchFamily="34"/>
            </a:endParaRPr>
          </a:p>
          <a:p>
            <a:pPr algn="just">
              <a:lnSpc>
                <a:spcPct val="107000"/>
              </a:lnSpc>
              <a:spcAft>
                <a:spcPts val="795"/>
              </a:spcAft>
            </a:pPr>
            <a:endParaRPr lang="fr-FR" sz="400" dirty="0">
              <a:latin typeface="Noto Sans" panose="020B0502040504020204" pitchFamily="34"/>
              <a:ea typeface="Noto Sans" panose="020B0502040504020204" pitchFamily="34"/>
              <a:cs typeface="Noto Sans" panose="020B0502040504020204" pitchFamily="34"/>
            </a:endParaRPr>
          </a:p>
          <a:p>
            <a:pPr marL="342900" indent="-342900" algn="just">
              <a:lnSpc>
                <a:spcPct val="107000"/>
              </a:lnSpc>
              <a:spcAft>
                <a:spcPts val="795"/>
              </a:spcAft>
              <a:buSzPts val="1000"/>
              <a:buFont typeface="Wingdings" panose="05000000000000000000" pitchFamily="2" charset="2"/>
              <a:buChar char="Ø"/>
              <a:tabLst>
                <a:tab pos="457200" algn="l"/>
              </a:tabLst>
            </a:pPr>
            <a:r>
              <a:rPr lang="fr-FR" sz="1050" b="1" dirty="0">
                <a:latin typeface="Noto Sans" panose="020B0502040504020204" pitchFamily="34"/>
                <a:ea typeface="Noto Sans" panose="020B0502040504020204" pitchFamily="34"/>
                <a:cs typeface="Noto Sans" panose="020B0502040504020204" pitchFamily="34"/>
              </a:rPr>
              <a:t>Les formations Sécurité</a:t>
            </a:r>
          </a:p>
          <a:p>
            <a:pPr algn="just"/>
            <a:r>
              <a:rPr lang="fr-FR" sz="1050" dirty="0">
                <a:latin typeface="Noto Sans" panose="020B0502040504020204" pitchFamily="34"/>
                <a:ea typeface="Noto Sans" panose="020B0502040504020204" pitchFamily="34"/>
                <a:cs typeface="Noto Sans" panose="020B0502040504020204" pitchFamily="34"/>
              </a:rPr>
              <a:t>De la même façon, certains métiers nécessitent d’avoir des habilitations ou de suivre des formations pour travailler en sécurité. </a:t>
            </a:r>
          </a:p>
          <a:p>
            <a:pPr algn="just"/>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3"/>
              </a:rPr>
              <a:t>https://www.intranet.vandoeuvre.net/formations/formations-habilitation</a:t>
            </a:r>
            <a:r>
              <a:rPr lang="fr-FR" sz="1050" u="sng" dirty="0" smtClean="0">
                <a:solidFill>
                  <a:srgbClr val="0563C1"/>
                </a:solidFill>
                <a:latin typeface="Noto Sans" panose="020B0502040504020204" pitchFamily="34"/>
                <a:ea typeface="Noto Sans" panose="020B0502040504020204" pitchFamily="34"/>
                <a:cs typeface="Noto Sans" panose="020B0502040504020204" pitchFamily="34"/>
                <a:hlinkClick r:id="rId3"/>
              </a:rPr>
              <a:t>/</a:t>
            </a:r>
            <a:endParaRPr lang="fr-FR" sz="1050" u="sng" dirty="0" smtClean="0">
              <a:solidFill>
                <a:srgbClr val="0563C1"/>
              </a:solidFill>
              <a:latin typeface="Noto Sans" panose="020B0502040504020204" pitchFamily="34"/>
              <a:ea typeface="Noto Sans" panose="020B0502040504020204" pitchFamily="34"/>
              <a:cs typeface="Noto Sans" panose="020B0502040504020204" pitchFamily="34"/>
            </a:endParaRPr>
          </a:p>
          <a:p>
            <a:pPr algn="just"/>
            <a:endParaRPr lang="fr-FR" sz="1050" dirty="0">
              <a:latin typeface="Noto Sans" panose="020B0502040504020204" pitchFamily="34"/>
              <a:ea typeface="Noto Sans" panose="020B0502040504020204" pitchFamily="34"/>
              <a:cs typeface="Noto Sans" panose="020B0502040504020204" pitchFamily="34"/>
            </a:endParaRPr>
          </a:p>
          <a:p>
            <a:pPr marL="342900" lvl="0" indent="-342900" algn="just">
              <a:lnSpc>
                <a:spcPct val="107000"/>
              </a:lnSpc>
              <a:spcAft>
                <a:spcPts val="795"/>
              </a:spcAft>
              <a:buSzPts val="1000"/>
              <a:buFont typeface="Wingdings" panose="05000000000000000000" pitchFamily="2" charset="2"/>
              <a:buChar char="Ø"/>
              <a:tabLst>
                <a:tab pos="457200" algn="l"/>
              </a:tabLst>
            </a:pPr>
            <a:r>
              <a:rPr lang="fr-FR" sz="1050" b="1" dirty="0">
                <a:latin typeface="Noto Sans" panose="020B0502040504020204" pitchFamily="34"/>
                <a:ea typeface="Noto Sans" panose="020B0502040504020204" pitchFamily="34"/>
                <a:cs typeface="Noto Sans" panose="020B0502040504020204" pitchFamily="34"/>
              </a:rPr>
              <a:t>Les trousses de secours et défibrillateurs</a:t>
            </a:r>
          </a:p>
          <a:p>
            <a:pPr algn="just"/>
            <a:r>
              <a:rPr lang="fr-FR" sz="1050" dirty="0">
                <a:latin typeface="Noto Sans" panose="020B0502040504020204" pitchFamily="34"/>
                <a:ea typeface="Noto Sans" panose="020B0502040504020204" pitchFamily="34"/>
                <a:cs typeface="Noto Sans" panose="020B0502040504020204" pitchFamily="34"/>
              </a:rPr>
              <a:t>Plusieurs trousses de secours sont réparties dans les services à destination des agents. Des défibrillateurs sont également à disposition. </a:t>
            </a:r>
          </a:p>
          <a:p>
            <a:pPr algn="just"/>
            <a:r>
              <a:rPr lang="fr-FR" sz="1050" dirty="0">
                <a:latin typeface="Noto Sans" panose="020B0502040504020204" pitchFamily="34"/>
                <a:ea typeface="Noto Sans" panose="020B0502040504020204" pitchFamily="34"/>
                <a:cs typeface="Noto Sans" panose="020B0502040504020204" pitchFamily="34"/>
              </a:rPr>
              <a:t>Tous les emplacements et contenu des trousses : </a:t>
            </a:r>
            <a:r>
              <a:rPr lang="fr-FR" sz="1050" dirty="0">
                <a:latin typeface="Noto Sans" panose="020B0502040504020204" pitchFamily="34"/>
                <a:ea typeface="Noto Sans" panose="020B0502040504020204" pitchFamily="34"/>
                <a:cs typeface="Noto Sans" panose="020B0502040504020204" pitchFamily="34"/>
                <a:hlinkClick r:id="rId4"/>
              </a:rPr>
              <a:t>https://www.intranet.vandoeuvre.net/prevention</a:t>
            </a:r>
            <a:r>
              <a:rPr lang="fr-FR" sz="1050" dirty="0" smtClean="0">
                <a:latin typeface="Noto Sans" panose="020B0502040504020204" pitchFamily="34"/>
                <a:ea typeface="Noto Sans" panose="020B0502040504020204" pitchFamily="34"/>
                <a:cs typeface="Noto Sans" panose="020B0502040504020204" pitchFamily="34"/>
                <a:hlinkClick r:id="rId4"/>
              </a:rPr>
              <a:t>/</a:t>
            </a:r>
            <a:endParaRPr lang="fr-FR" sz="1050" dirty="0" smtClean="0">
              <a:latin typeface="Noto Sans" panose="020B0502040504020204" pitchFamily="34"/>
              <a:ea typeface="Noto Sans" panose="020B0502040504020204" pitchFamily="34"/>
              <a:cs typeface="Noto Sans" panose="020B0502040504020204" pitchFamily="34"/>
            </a:endParaRPr>
          </a:p>
          <a:p>
            <a:pPr algn="just"/>
            <a:endParaRPr lang="fr-FR" sz="1200" dirty="0">
              <a:latin typeface="Noto Sans" panose="020B0502040504020204" pitchFamily="34"/>
              <a:ea typeface="Noto Sans" panose="020B0502040504020204" pitchFamily="34"/>
              <a:cs typeface="Noto Sans" panose="020B0502040504020204" pitchFamily="34"/>
            </a:endParaRPr>
          </a:p>
          <a:p>
            <a:pPr marL="342900" indent="-342900" algn="just">
              <a:lnSpc>
                <a:spcPct val="107000"/>
              </a:lnSpc>
              <a:spcAft>
                <a:spcPts val="795"/>
              </a:spcAft>
              <a:buSzPts val="1000"/>
              <a:buFont typeface="Wingdings" panose="05000000000000000000" pitchFamily="2" charset="2"/>
              <a:buChar char="Ø"/>
              <a:tabLst>
                <a:tab pos="457200" algn="l"/>
              </a:tabLst>
            </a:pPr>
            <a:r>
              <a:rPr lang="fr-FR" sz="1050" b="1" dirty="0">
                <a:latin typeface="Noto Sans" panose="020B0502040504020204" pitchFamily="34"/>
                <a:ea typeface="Noto Sans" panose="020B0502040504020204" pitchFamily="34"/>
                <a:cs typeface="Noto Sans" panose="020B0502040504020204" pitchFamily="34"/>
              </a:rPr>
              <a:t>Maladies professionnelles, accidents de service et de trajet </a:t>
            </a:r>
          </a:p>
          <a:p>
            <a:pPr algn="just">
              <a:lnSpc>
                <a:spcPct val="107000"/>
              </a:lnSpc>
              <a:spcAft>
                <a:spcPts val="795"/>
              </a:spcAft>
            </a:pPr>
            <a:r>
              <a:rPr lang="fr-FR" sz="1050" dirty="0">
                <a:latin typeface="Noto Sans" panose="020B0502040504020204" pitchFamily="34"/>
                <a:ea typeface="Noto Sans" panose="020B0502040504020204" pitchFamily="34"/>
                <a:cs typeface="Noto Sans" panose="020B0502040504020204" pitchFamily="34"/>
              </a:rPr>
              <a:t>Malgré toute la prévention mise en place, il se peut que vous soyez victime d’accident de travail ou de maladies professionnelles. Pour savoir quelles démarches vous avez à faire, suivez le lien : </a:t>
            </a:r>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4"/>
              </a:rPr>
              <a:t>https://www.intranet.vandoeuvre.net/prevention/</a:t>
            </a:r>
            <a:endParaRPr lang="fr-FR" sz="1050" dirty="0">
              <a:effectLst/>
              <a:latin typeface="Noto Sans" panose="020B0502040504020204" pitchFamily="34"/>
              <a:ea typeface="Noto Sans" panose="020B0502040504020204" pitchFamily="34"/>
              <a:cs typeface="Noto Sans" panose="020B0502040504020204" pitchFamily="34"/>
            </a:endParaRPr>
          </a:p>
        </p:txBody>
      </p:sp>
      <p:sp>
        <p:nvSpPr>
          <p:cNvPr id="4" name="Ellipse 56"/>
          <p:cNvSpPr>
            <a:spLocks noChangeArrowheads="1"/>
          </p:cNvSpPr>
          <p:nvPr/>
        </p:nvSpPr>
        <p:spPr bwMode="auto">
          <a:xfrm>
            <a:off x="769788" y="318809"/>
            <a:ext cx="1424332" cy="485863"/>
          </a:xfrm>
          <a:prstGeom prst="ellipse">
            <a:avLst/>
          </a:prstGeom>
          <a:solidFill>
            <a:srgbClr val="259B25"/>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altLang="fr-FR" sz="1100" dirty="0" smtClean="0">
                <a:solidFill>
                  <a:schemeClr val="lt1"/>
                </a:solidFill>
                <a:ea typeface="Calibri" panose="020F0502020204030204" pitchFamily="34" charset="0"/>
                <a:cs typeface="Times New Roman" panose="02020603050405020304" pitchFamily="18" charset="0"/>
              </a:rPr>
              <a:t>SECURITE</a:t>
            </a:r>
            <a:endParaRPr lang="fr-FR" altLang="fr-FR" sz="1100" dirty="0">
              <a:solidFill>
                <a:schemeClr val="lt1"/>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0232" y="4709541"/>
            <a:ext cx="2533650" cy="180975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03856861"/>
      </p:ext>
    </p:extLst>
  </p:cSld>
  <p:clrMapOvr>
    <a:masterClrMapping/>
  </p:clrMapOvr>
  <p:transition spd="slow" advTm="1256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1000"/>
                                        <p:tgtEl>
                                          <p:spTgt spid="3">
                                            <p:txEl>
                                              <p:pRg st="9" end="9"/>
                                            </p:txEl>
                                          </p:spTgt>
                                        </p:tgtEl>
                                      </p:cBhvr>
                                    </p:animEffect>
                                    <p:anim calcmode="lin" valueType="num">
                                      <p:cBhvr>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fade">
                                      <p:cBhvr>
                                        <p:cTn id="65" dur="1000"/>
                                        <p:tgtEl>
                                          <p:spTgt spid="3">
                                            <p:txEl>
                                              <p:pRg st="10" end="10"/>
                                            </p:txEl>
                                          </p:spTgt>
                                        </p:tgtEl>
                                      </p:cBhvr>
                                    </p:animEffect>
                                    <p:anim calcmode="lin" valueType="num">
                                      <p:cBhvr>
                                        <p:cTn id="6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1000"/>
                                        <p:tgtEl>
                                          <p:spTgt spid="3">
                                            <p:txEl>
                                              <p:pRg st="12" end="12"/>
                                            </p:txEl>
                                          </p:spTgt>
                                        </p:tgtEl>
                                      </p:cBhvr>
                                    </p:animEffect>
                                    <p:anim calcmode="lin" valueType="num">
                                      <p:cBhvr>
                                        <p:cTn id="7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1000"/>
                                        <p:tgtEl>
                                          <p:spTgt spid="3">
                                            <p:txEl>
                                              <p:pRg st="13" end="13"/>
                                            </p:txEl>
                                          </p:spTgt>
                                        </p:tgtEl>
                                      </p:cBhvr>
                                    </p:animEffect>
                                    <p:anim calcmode="lin" valueType="num">
                                      <p:cBhvr>
                                        <p:cTn id="7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randombar(horizontal)">
                                      <p:cBhvr>
                                        <p:cTn id="8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28713" y="6492875"/>
            <a:ext cx="683339" cy="365125"/>
          </a:xfrm>
        </p:spPr>
        <p:txBody>
          <a:bodyPr/>
          <a:lstStyle/>
          <a:p>
            <a:fld id="{9D1DA78C-0460-4633-B9A7-90C84C289958}" type="slidenum">
              <a:rPr lang="fr-FR" smtClean="0"/>
              <a:t>16</a:t>
            </a:fld>
            <a:endParaRPr lang="fr-FR" dirty="0"/>
          </a:p>
        </p:txBody>
      </p:sp>
      <p:sp>
        <p:nvSpPr>
          <p:cNvPr id="3" name="Rectangle 2"/>
          <p:cNvSpPr/>
          <p:nvPr/>
        </p:nvSpPr>
        <p:spPr>
          <a:xfrm>
            <a:off x="485013" y="311862"/>
            <a:ext cx="8807277" cy="3890489"/>
          </a:xfrm>
          <a:prstGeom prst="rect">
            <a:avLst/>
          </a:prstGeom>
        </p:spPr>
        <p:txBody>
          <a:bodyPr wrap="square">
            <a:spAutoFit/>
          </a:bodyPr>
          <a:lstStyle/>
          <a:p>
            <a:pPr lvl="0" algn="just">
              <a:lnSpc>
                <a:spcPct val="107000"/>
              </a:lnSpc>
              <a:spcAft>
                <a:spcPts val="0"/>
              </a:spcAft>
            </a:pPr>
            <a:r>
              <a:rPr lang="fr-FR" sz="1600" i="1" dirty="0" smtClean="0">
                <a:solidFill>
                  <a:srgbClr val="FF0000"/>
                </a:solidFill>
                <a:latin typeface="Noto Sans" panose="020B0502040504020204" pitchFamily="34"/>
                <a:ea typeface="Noto Sans" panose="020B0502040504020204" pitchFamily="34"/>
                <a:cs typeface="Noto Sans" panose="020B0502040504020204" pitchFamily="34"/>
              </a:rPr>
              <a:t>e. Organisations </a:t>
            </a:r>
            <a:r>
              <a:rPr lang="fr-FR" sz="1600" i="1" dirty="0">
                <a:solidFill>
                  <a:srgbClr val="FF0000"/>
                </a:solidFill>
                <a:latin typeface="Noto Sans" panose="020B0502040504020204" pitchFamily="34"/>
                <a:ea typeface="Noto Sans" panose="020B0502040504020204" pitchFamily="34"/>
                <a:cs typeface="Noto Sans" panose="020B0502040504020204" pitchFamily="34"/>
              </a:rPr>
              <a:t>paritaires et syndicales </a:t>
            </a:r>
            <a:r>
              <a:rPr lang="fr-FR" sz="1600" i="1" dirty="0" smtClean="0">
                <a:solidFill>
                  <a:srgbClr val="FF0000"/>
                </a:solidFill>
                <a:latin typeface="Noto Sans" panose="020B0502040504020204" pitchFamily="34"/>
                <a:ea typeface="Noto Sans" panose="020B0502040504020204" pitchFamily="34"/>
                <a:cs typeface="Noto Sans" panose="020B0502040504020204" pitchFamily="34"/>
              </a:rPr>
              <a:t>:</a:t>
            </a:r>
            <a:endParaRPr lang="fr-FR" sz="1600" dirty="0" smtClean="0">
              <a:latin typeface="Noto Sans" panose="020B0502040504020204" pitchFamily="34"/>
              <a:ea typeface="Noto Sans" panose="020B0502040504020204" pitchFamily="34"/>
              <a:cs typeface="Noto Sans" panose="020B0502040504020204" pitchFamily="34"/>
            </a:endParaRPr>
          </a:p>
          <a:p>
            <a:pPr lvl="0" algn="just">
              <a:lnSpc>
                <a:spcPct val="107000"/>
              </a:lnSpc>
              <a:spcAft>
                <a:spcPts val="0"/>
              </a:spcAft>
            </a:pPr>
            <a:endParaRPr lang="fr-FR" sz="1400" dirty="0" smtClean="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Depuis le 1</a:t>
            </a:r>
            <a:r>
              <a:rPr lang="fr-FR" sz="1050" baseline="30000" dirty="0">
                <a:latin typeface="Noto Sans" panose="020B0502040504020204" pitchFamily="34"/>
                <a:ea typeface="Noto Sans" panose="020B0502040504020204" pitchFamily="34"/>
                <a:cs typeface="Noto Sans" panose="020B0502040504020204" pitchFamily="34"/>
              </a:rPr>
              <a:t>er</a:t>
            </a:r>
            <a:r>
              <a:rPr lang="fr-FR" sz="1050" dirty="0">
                <a:latin typeface="Noto Sans" panose="020B0502040504020204" pitchFamily="34"/>
                <a:ea typeface="Noto Sans" panose="020B0502040504020204" pitchFamily="34"/>
                <a:cs typeface="Noto Sans" panose="020B0502040504020204" pitchFamily="34"/>
              </a:rPr>
              <a:t> janvier 2023, le </a:t>
            </a:r>
            <a:r>
              <a:rPr lang="fr-FR" sz="1050" b="1" dirty="0">
                <a:latin typeface="Noto Sans" panose="020B0502040504020204" pitchFamily="34"/>
                <a:ea typeface="Noto Sans" panose="020B0502040504020204" pitchFamily="34"/>
                <a:cs typeface="Noto Sans" panose="020B0502040504020204" pitchFamily="34"/>
              </a:rPr>
              <a:t>Comité Social Territorial (CST) </a:t>
            </a:r>
            <a:r>
              <a:rPr lang="fr-FR" sz="1050" dirty="0">
                <a:latin typeface="Noto Sans" panose="020B0502040504020204" pitchFamily="34"/>
                <a:ea typeface="Noto Sans" panose="020B0502040504020204" pitchFamily="34"/>
                <a:cs typeface="Noto Sans" panose="020B0502040504020204" pitchFamily="34"/>
              </a:rPr>
              <a:t>remplace le Comité Technique (CT), auquel vient s’ajouter une </a:t>
            </a:r>
            <a:r>
              <a:rPr lang="fr-FR" sz="1050" b="1" dirty="0">
                <a:latin typeface="Noto Sans" panose="020B0502040504020204" pitchFamily="34"/>
                <a:ea typeface="Noto Sans" panose="020B0502040504020204" pitchFamily="34"/>
                <a:cs typeface="Noto Sans" panose="020B0502040504020204" pitchFamily="34"/>
              </a:rPr>
              <a:t>Formation Spécialisée en Santé Sécurité et Conditions de Travail (FS) </a:t>
            </a:r>
            <a:r>
              <a:rPr lang="fr-FR" sz="1050" dirty="0">
                <a:latin typeface="Noto Sans" panose="020B0502040504020204" pitchFamily="34"/>
                <a:ea typeface="Noto Sans" panose="020B0502040504020204" pitchFamily="34"/>
                <a:cs typeface="Noto Sans" panose="020B0502040504020204" pitchFamily="34"/>
              </a:rPr>
              <a:t>qui remplace le CHSCT (Comité d’Hygiène et de Sécurité des Conditions de Travail). </a:t>
            </a:r>
            <a:endParaRPr lang="fr-FR" sz="1050" dirty="0" smtClean="0">
              <a:latin typeface="Noto Sans" panose="020B0502040504020204" pitchFamily="34"/>
              <a:ea typeface="Noto Sans" panose="020B0502040504020204" pitchFamily="34"/>
              <a:cs typeface="Noto Sans" panose="020B0502040504020204" pitchFamily="34"/>
            </a:endParaRPr>
          </a:p>
          <a:p>
            <a:pPr marL="361950" lvl="0" algn="just">
              <a:lnSpc>
                <a:spcPct val="107000"/>
              </a:lnSpc>
              <a:spcAft>
                <a:spcPts val="0"/>
              </a:spcAft>
            </a:pPr>
            <a:r>
              <a:rPr lang="fr-FR" sz="1050" dirty="0" smtClean="0">
                <a:latin typeface="Noto Sans" panose="020B0502040504020204" pitchFamily="34"/>
                <a:ea typeface="Noto Sans" panose="020B0502040504020204" pitchFamily="34"/>
                <a:cs typeface="Noto Sans" panose="020B0502040504020204" pitchFamily="34"/>
              </a:rPr>
              <a:t>Ces </a:t>
            </a:r>
            <a:r>
              <a:rPr lang="fr-FR" sz="1050" dirty="0">
                <a:latin typeface="Noto Sans" panose="020B0502040504020204" pitchFamily="34"/>
                <a:ea typeface="Noto Sans" panose="020B0502040504020204" pitchFamily="34"/>
                <a:cs typeface="Noto Sans" panose="020B0502040504020204" pitchFamily="34"/>
              </a:rPr>
              <a:t>instances sont consultées pour avis sur des mesures à caractère </a:t>
            </a:r>
            <a:r>
              <a:rPr lang="fr-FR" sz="1050" dirty="0" smtClean="0">
                <a:latin typeface="Noto Sans" panose="020B0502040504020204" pitchFamily="34"/>
                <a:ea typeface="Noto Sans" panose="020B0502040504020204" pitchFamily="34"/>
                <a:cs typeface="Noto Sans" panose="020B0502040504020204" pitchFamily="34"/>
              </a:rPr>
              <a:t>collectif.</a:t>
            </a:r>
          </a:p>
          <a:p>
            <a:pPr marL="361950" lvl="0" algn="just">
              <a:lnSpc>
                <a:spcPct val="107000"/>
              </a:lnSpc>
              <a:spcAft>
                <a:spcPts val="0"/>
              </a:spcAft>
            </a:pPr>
            <a:endParaRPr lang="fr-FR" sz="1050" dirty="0">
              <a:latin typeface="Noto Sans" panose="020B0502040504020204" pitchFamily="34"/>
              <a:ea typeface="Noto Sans" panose="020B0502040504020204" pitchFamily="34"/>
              <a:cs typeface="Noto Sans" panose="020B0502040504020204" pitchFamily="34"/>
            </a:endParaRPr>
          </a:p>
          <a:p>
            <a:pPr marL="361950" lvl="0" algn="just">
              <a:lnSpc>
                <a:spcPct val="107000"/>
              </a:lnSpc>
              <a:spcAft>
                <a:spcPts val="0"/>
              </a:spcAft>
            </a:pPr>
            <a:r>
              <a:rPr lang="fr-FR" sz="1050" dirty="0" smtClean="0">
                <a:latin typeface="Noto Sans" panose="020B0502040504020204" pitchFamily="34"/>
                <a:ea typeface="Noto Sans" panose="020B0502040504020204" pitchFamily="34"/>
                <a:cs typeface="Noto Sans" panose="020B0502040504020204" pitchFamily="34"/>
              </a:rPr>
              <a:t>Vous </a:t>
            </a:r>
            <a:r>
              <a:rPr lang="fr-FR" sz="1050" dirty="0">
                <a:latin typeface="Noto Sans" panose="020B0502040504020204" pitchFamily="34"/>
                <a:ea typeface="Noto Sans" panose="020B0502040504020204" pitchFamily="34"/>
                <a:cs typeface="Noto Sans" panose="020B0502040504020204" pitchFamily="34"/>
              </a:rPr>
              <a:t>retrouverez les arrêtés de composition ainsi que les PV des réunions via ce lien </a:t>
            </a:r>
            <a:r>
              <a:rPr lang="fr-FR" sz="1050" dirty="0" smtClean="0">
                <a:latin typeface="Noto Sans" panose="020B0502040504020204" pitchFamily="34"/>
                <a:ea typeface="Noto Sans" panose="020B0502040504020204" pitchFamily="34"/>
                <a:cs typeface="Noto Sans" panose="020B0502040504020204" pitchFamily="34"/>
              </a:rPr>
              <a:t>:</a:t>
            </a:r>
          </a:p>
          <a:p>
            <a:pPr marL="361950" lvl="0" algn="just">
              <a:lnSpc>
                <a:spcPct val="107000"/>
              </a:lnSpc>
              <a:spcAft>
                <a:spcPts val="0"/>
              </a:spcAft>
            </a:pPr>
            <a:r>
              <a:rPr lang="fr-FR" sz="1050" u="sng" dirty="0" smtClean="0">
                <a:solidFill>
                  <a:srgbClr val="0563C1"/>
                </a:solidFill>
                <a:latin typeface="Noto Sans" panose="020B0502040504020204" pitchFamily="34"/>
                <a:ea typeface="Noto Sans" panose="020B0502040504020204" pitchFamily="34"/>
                <a:cs typeface="Noto Sans" panose="020B0502040504020204" pitchFamily="34"/>
                <a:hlinkClick r:id="rId3"/>
              </a:rPr>
              <a:t>https</a:t>
            </a:r>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3"/>
              </a:rPr>
              <a:t>://www.intranet.vandoeuvre.net/organismes-paritaires/</a:t>
            </a:r>
            <a:endParaRPr lang="fr-FR" sz="1050" dirty="0">
              <a:latin typeface="Noto Sans" panose="020B0502040504020204" pitchFamily="34"/>
              <a:ea typeface="Noto Sans" panose="020B0502040504020204" pitchFamily="34"/>
              <a:cs typeface="Noto Sans" panose="020B0502040504020204" pitchFamily="34"/>
            </a:endParaRPr>
          </a:p>
          <a:p>
            <a:pPr>
              <a:lnSpc>
                <a:spcPct val="107000"/>
              </a:lnSpc>
              <a:spcAft>
                <a:spcPts val="800"/>
              </a:spcAft>
            </a:pPr>
            <a:r>
              <a:rPr lang="fr-FR" sz="1050" dirty="0">
                <a:latin typeface="Noto Sans" panose="020B0502040504020204" pitchFamily="34"/>
                <a:ea typeface="Noto Sans" panose="020B0502040504020204" pitchFamily="34"/>
                <a:cs typeface="Noto Sans" panose="020B0502040504020204" pitchFamily="34"/>
              </a:rPr>
              <a:t> </a:t>
            </a:r>
            <a:endParaRPr lang="fr-FR" sz="1050" dirty="0" smtClean="0">
              <a:latin typeface="Noto Sans" panose="020B0502040504020204" pitchFamily="34"/>
              <a:ea typeface="Noto Sans" panose="020B0502040504020204" pitchFamily="34"/>
              <a:cs typeface="Noto Sans" panose="020B0502040504020204" pitchFamily="34"/>
            </a:endParaRPr>
          </a:p>
          <a:p>
            <a:pPr>
              <a:lnSpc>
                <a:spcPct val="107000"/>
              </a:lnSpc>
              <a:spcAft>
                <a:spcPts val="800"/>
              </a:spcAft>
            </a:pPr>
            <a:endParaRPr lang="fr-FR" sz="1050" dirty="0">
              <a:latin typeface="Noto Sans" panose="020B0502040504020204" pitchFamily="34"/>
              <a:ea typeface="Noto Sans" panose="020B0502040504020204" pitchFamily="34"/>
              <a:cs typeface="Noto Sans" panose="020B0502040504020204" pitchFamily="34"/>
            </a:endParaRPr>
          </a:p>
          <a:p>
            <a:pPr marL="342900" lvl="0" indent="-342900">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Il y a trois </a:t>
            </a:r>
            <a:r>
              <a:rPr lang="fr-FR" sz="1050" b="1" dirty="0">
                <a:latin typeface="Noto Sans" panose="020B0502040504020204" pitchFamily="34"/>
                <a:ea typeface="Noto Sans" panose="020B0502040504020204" pitchFamily="34"/>
                <a:cs typeface="Noto Sans" panose="020B0502040504020204" pitchFamily="34"/>
              </a:rPr>
              <a:t>organisations syndicales</a:t>
            </a:r>
            <a:r>
              <a:rPr lang="fr-FR" sz="1050" dirty="0">
                <a:latin typeface="Noto Sans" panose="020B0502040504020204" pitchFamily="34"/>
                <a:ea typeface="Noto Sans" panose="020B0502040504020204" pitchFamily="34"/>
                <a:cs typeface="Noto Sans" panose="020B0502040504020204" pitchFamily="34"/>
              </a:rPr>
              <a:t> présentes au sein de la Collectivité :</a:t>
            </a:r>
          </a:p>
          <a:p>
            <a:pPr marL="457200">
              <a:lnSpc>
                <a:spcPct val="107000"/>
              </a:lnSpc>
              <a:spcAft>
                <a:spcPts val="0"/>
              </a:spcAft>
            </a:pPr>
            <a:r>
              <a:rPr lang="fr-FR" sz="1050" dirty="0">
                <a:latin typeface="Noto Sans" panose="020B0502040504020204" pitchFamily="34"/>
                <a:ea typeface="Noto Sans" panose="020B0502040504020204" pitchFamily="34"/>
                <a:cs typeface="Noto Sans" panose="020B0502040504020204" pitchFamily="34"/>
              </a:rPr>
              <a:t> </a:t>
            </a:r>
          </a:p>
          <a:p>
            <a:pPr marL="342900" lvl="0" indent="-342900">
              <a:lnSpc>
                <a:spcPct val="107000"/>
              </a:lnSpc>
              <a:spcAft>
                <a:spcPts val="0"/>
              </a:spcAft>
              <a:buFont typeface="Noto Sans" panose="020B0502040504020204" pitchFamily="34"/>
              <a:buChar char="-"/>
            </a:pPr>
            <a:r>
              <a:rPr lang="fr-FR" sz="1050" dirty="0">
                <a:latin typeface="Noto Sans" panose="020B0502040504020204" pitchFamily="34"/>
                <a:ea typeface="Noto Sans" panose="020B0502040504020204" pitchFamily="34"/>
                <a:cs typeface="Noto Sans" panose="020B0502040504020204" pitchFamily="34"/>
              </a:rPr>
              <a:t>Confédération Générale du Travail (CGT)</a:t>
            </a:r>
          </a:p>
          <a:p>
            <a:pPr marL="342900" lvl="0" indent="-342900">
              <a:lnSpc>
                <a:spcPct val="107000"/>
              </a:lnSpc>
              <a:spcAft>
                <a:spcPts val="0"/>
              </a:spcAft>
              <a:buFont typeface="Noto Sans" panose="020B0502040504020204" pitchFamily="34"/>
              <a:buChar char="-"/>
            </a:pPr>
            <a:r>
              <a:rPr lang="fr-FR" sz="1050" dirty="0">
                <a:latin typeface="Noto Sans" panose="020B0502040504020204" pitchFamily="34"/>
                <a:ea typeface="Noto Sans" panose="020B0502040504020204" pitchFamily="34"/>
                <a:cs typeface="Noto Sans" panose="020B0502040504020204" pitchFamily="34"/>
              </a:rPr>
              <a:t>Confédération Française Démocratique du Travail (CFDT)</a:t>
            </a:r>
          </a:p>
          <a:p>
            <a:pPr marL="342900" lvl="0" indent="-342900">
              <a:lnSpc>
                <a:spcPct val="107000"/>
              </a:lnSpc>
              <a:spcAft>
                <a:spcPts val="800"/>
              </a:spcAft>
              <a:buFont typeface="Noto Sans" panose="020B0502040504020204" pitchFamily="34"/>
              <a:buChar char="-"/>
            </a:pPr>
            <a:r>
              <a:rPr lang="fr-FR" sz="1050" dirty="0">
                <a:latin typeface="Noto Sans" panose="020B0502040504020204" pitchFamily="34"/>
                <a:ea typeface="Noto Sans" panose="020B0502040504020204" pitchFamily="34"/>
                <a:cs typeface="Noto Sans" panose="020B0502040504020204" pitchFamily="34"/>
              </a:rPr>
              <a:t>Fédération Autonome de la Fonction Publique Territoriale (FA-FPT)</a:t>
            </a:r>
          </a:p>
          <a:p>
            <a:pPr marL="361950">
              <a:lnSpc>
                <a:spcPct val="107000"/>
              </a:lnSpc>
              <a:spcAft>
                <a:spcPts val="800"/>
              </a:spcAft>
            </a:pPr>
            <a:r>
              <a:rPr lang="fr-FR" sz="1050" dirty="0">
                <a:latin typeface="Noto Sans" panose="020B0502040504020204" pitchFamily="34"/>
                <a:ea typeface="Noto Sans" panose="020B0502040504020204" pitchFamily="34"/>
                <a:cs typeface="Noto Sans" panose="020B0502040504020204" pitchFamily="34"/>
              </a:rPr>
              <a:t>Voici les résultats des votes pour les élections des représentants du personnel</a:t>
            </a:r>
            <a:br>
              <a:rPr lang="fr-FR" sz="1050" dirty="0">
                <a:latin typeface="Noto Sans" panose="020B0502040504020204" pitchFamily="34"/>
                <a:ea typeface="Noto Sans" panose="020B0502040504020204" pitchFamily="34"/>
                <a:cs typeface="Noto Sans" panose="020B0502040504020204" pitchFamily="34"/>
              </a:rPr>
            </a:br>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4"/>
              </a:rPr>
              <a:t>https://www.intranet.vandoeuvre.net/2022/11/18/elections-des-representants-du-personnel/</a:t>
            </a:r>
            <a:endParaRPr lang="fr-FR" sz="1050" dirty="0">
              <a:latin typeface="Noto Sans" panose="020B0502040504020204" pitchFamily="34"/>
              <a:ea typeface="Noto Sans" panose="020B0502040504020204" pitchFamily="34"/>
              <a:cs typeface="Noto Sans" panose="020B0502040504020204" pitchFamily="34"/>
            </a:endParaRPr>
          </a:p>
        </p:txBody>
      </p:sp>
      <p:sp>
        <p:nvSpPr>
          <p:cNvPr id="4" name="Ruban vers le bas 3"/>
          <p:cNvSpPr/>
          <p:nvPr/>
        </p:nvSpPr>
        <p:spPr>
          <a:xfrm>
            <a:off x="3593592" y="4965192"/>
            <a:ext cx="2203704" cy="92354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4028297561"/>
      </p:ext>
    </p:extLst>
  </p:cSld>
  <p:clrMapOvr>
    <a:masterClrMapping/>
  </p:clrMapOvr>
  <p:transition spd="slow" advTm="663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1000"/>
                                        <p:tgtEl>
                                          <p:spTgt spid="3">
                                            <p:txEl>
                                              <p:pRg st="12" end="12"/>
                                            </p:txEl>
                                          </p:spTgt>
                                        </p:tgtEl>
                                      </p:cBhvr>
                                    </p:animEffect>
                                    <p:anim calcmode="lin" valueType="num">
                                      <p:cBhvr>
                                        <p:cTn id="4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1000"/>
                                        <p:tgtEl>
                                          <p:spTgt spid="3">
                                            <p:txEl>
                                              <p:pRg st="13" end="13"/>
                                            </p:txEl>
                                          </p:spTgt>
                                        </p:tgtEl>
                                      </p:cBhvr>
                                    </p:animEffect>
                                    <p:anim calcmode="lin" valueType="num">
                                      <p:cBhvr>
                                        <p:cTn id="5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4" end="14"/>
                                            </p:txEl>
                                          </p:spTgt>
                                        </p:tgtEl>
                                        <p:attrNameLst>
                                          <p:attrName>style.visibility</p:attrName>
                                        </p:attrNameLst>
                                      </p:cBhvr>
                                      <p:to>
                                        <p:strVal val="visible"/>
                                      </p:to>
                                    </p:set>
                                    <p:animEffect transition="in" filter="fade">
                                      <p:cBhvr>
                                        <p:cTn id="56" dur="1000"/>
                                        <p:tgtEl>
                                          <p:spTgt spid="3">
                                            <p:txEl>
                                              <p:pRg st="14" end="14"/>
                                            </p:txEl>
                                          </p:spTgt>
                                        </p:tgtEl>
                                      </p:cBhvr>
                                    </p:animEffect>
                                    <p:anim calcmode="lin" valueType="num">
                                      <p:cBhvr>
                                        <p:cTn id="57"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5" end="15"/>
                                            </p:txEl>
                                          </p:spTgt>
                                        </p:tgtEl>
                                        <p:attrNameLst>
                                          <p:attrName>style.visibility</p:attrName>
                                        </p:attrNameLst>
                                      </p:cBhvr>
                                      <p:to>
                                        <p:strVal val="visible"/>
                                      </p:to>
                                    </p:set>
                                    <p:animEffect transition="in" filter="fade">
                                      <p:cBhvr>
                                        <p:cTn id="61" dur="1000"/>
                                        <p:tgtEl>
                                          <p:spTgt spid="3">
                                            <p:txEl>
                                              <p:pRg st="15" end="15"/>
                                            </p:txEl>
                                          </p:spTgt>
                                        </p:tgtEl>
                                      </p:cBhvr>
                                    </p:animEffect>
                                    <p:anim calcmode="lin" valueType="num">
                                      <p:cBhvr>
                                        <p:cTn id="6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1000" fill="hold"/>
                                        <p:tgtEl>
                                          <p:spTgt spid="4"/>
                                        </p:tgtEl>
                                        <p:attrNameLst>
                                          <p:attrName>ppt_w</p:attrName>
                                        </p:attrNameLst>
                                      </p:cBhvr>
                                      <p:tavLst>
                                        <p:tav tm="0">
                                          <p:val>
                                            <p:fltVal val="0"/>
                                          </p:val>
                                        </p:tav>
                                        <p:tav tm="100000">
                                          <p:val>
                                            <p:strVal val="#ppt_w"/>
                                          </p:val>
                                        </p:tav>
                                      </p:tavLst>
                                    </p:anim>
                                    <p:anim calcmode="lin" valueType="num">
                                      <p:cBhvr>
                                        <p:cTn id="69" dur="1000" fill="hold"/>
                                        <p:tgtEl>
                                          <p:spTgt spid="4"/>
                                        </p:tgtEl>
                                        <p:attrNameLst>
                                          <p:attrName>ppt_h</p:attrName>
                                        </p:attrNameLst>
                                      </p:cBhvr>
                                      <p:tavLst>
                                        <p:tav tm="0">
                                          <p:val>
                                            <p:fltVal val="0"/>
                                          </p:val>
                                        </p:tav>
                                        <p:tav tm="100000">
                                          <p:val>
                                            <p:strVal val="#ppt_h"/>
                                          </p:val>
                                        </p:tav>
                                      </p:tavLst>
                                    </p:anim>
                                    <p:anim calcmode="lin" valueType="num">
                                      <p:cBhvr>
                                        <p:cTn id="70" dur="1000" fill="hold"/>
                                        <p:tgtEl>
                                          <p:spTgt spid="4"/>
                                        </p:tgtEl>
                                        <p:attrNameLst>
                                          <p:attrName>style.rotation</p:attrName>
                                        </p:attrNameLst>
                                      </p:cBhvr>
                                      <p:tavLst>
                                        <p:tav tm="0">
                                          <p:val>
                                            <p:fltVal val="90"/>
                                          </p:val>
                                        </p:tav>
                                        <p:tav tm="100000">
                                          <p:val>
                                            <p:fltVal val="0"/>
                                          </p:val>
                                        </p:tav>
                                      </p:tavLst>
                                    </p:anim>
                                    <p:animEffect transition="in" filter="fade">
                                      <p:cBhvr>
                                        <p:cTn id="7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28713" y="6492875"/>
            <a:ext cx="683339" cy="365125"/>
          </a:xfrm>
        </p:spPr>
        <p:txBody>
          <a:bodyPr/>
          <a:lstStyle/>
          <a:p>
            <a:fld id="{9D1DA78C-0460-4633-B9A7-90C84C289958}" type="slidenum">
              <a:rPr lang="fr-FR" smtClean="0"/>
              <a:t>17</a:t>
            </a:fld>
            <a:endParaRPr lang="fr-FR"/>
          </a:p>
        </p:txBody>
      </p:sp>
      <p:sp>
        <p:nvSpPr>
          <p:cNvPr id="3" name="Rectangle 2"/>
          <p:cNvSpPr/>
          <p:nvPr/>
        </p:nvSpPr>
        <p:spPr>
          <a:xfrm>
            <a:off x="482755" y="238395"/>
            <a:ext cx="5187639" cy="388696"/>
          </a:xfrm>
          <a:prstGeom prst="rect">
            <a:avLst/>
          </a:prstGeom>
        </p:spPr>
        <p:txBody>
          <a:bodyPr wrap="none">
            <a:spAutoFit/>
          </a:bodyPr>
          <a:lstStyle/>
          <a:p>
            <a:pPr lvl="0" algn="just">
              <a:lnSpc>
                <a:spcPct val="107000"/>
              </a:lnSpc>
              <a:spcAft>
                <a:spcPts val="800"/>
              </a:spcAft>
            </a:pPr>
            <a:r>
              <a:rPr lang="fr-FR" b="1" dirty="0" smtClean="0">
                <a:latin typeface="Noto Sans" panose="020B0502040504020204" pitchFamily="34"/>
                <a:ea typeface="Times New Roman" panose="02020603050405020304" pitchFamily="18" charset="0"/>
                <a:cs typeface="Times New Roman" panose="02020603050405020304" pitchFamily="18" charset="0"/>
              </a:rPr>
              <a:t>3. La </a:t>
            </a:r>
            <a:r>
              <a:rPr lang="fr-FR" b="1" dirty="0">
                <a:latin typeface="Noto Sans" panose="020B0502040504020204" pitchFamily="34"/>
                <a:ea typeface="Times New Roman" panose="02020603050405020304" pitchFamily="18" charset="0"/>
                <a:cs typeface="Times New Roman" panose="02020603050405020304" pitchFamily="18" charset="0"/>
              </a:rPr>
              <a:t>Vie et la Ville de Vandœuvre-lès-Nancy</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938966" y="608714"/>
            <a:ext cx="3094117" cy="343812"/>
          </a:xfrm>
          <a:prstGeom prst="rect">
            <a:avLst/>
          </a:prstGeom>
        </p:spPr>
        <p:txBody>
          <a:bodyPr wrap="none">
            <a:spAutoFit/>
          </a:bodyPr>
          <a:lstStyle/>
          <a:p>
            <a:pPr marL="342900" lvl="0" indent="-342900" algn="just">
              <a:lnSpc>
                <a:spcPct val="107000"/>
              </a:lnSpc>
              <a:spcAft>
                <a:spcPts val="800"/>
              </a:spcAft>
              <a:buFont typeface="+mj-lt"/>
              <a:buAutoNum type="alphaLcPeriod"/>
            </a:pPr>
            <a:r>
              <a:rPr lang="fr-FR" sz="1600" i="1" dirty="0">
                <a:solidFill>
                  <a:srgbClr val="FF0000"/>
                </a:solidFill>
                <a:latin typeface="Noto Sans" panose="020B0502040504020204" pitchFamily="34"/>
                <a:ea typeface="Times New Roman" panose="02020603050405020304" pitchFamily="18" charset="0"/>
                <a:cs typeface="Times New Roman" panose="02020603050405020304" pitchFamily="18" charset="0"/>
              </a:rPr>
              <a:t>Les espaces verts et naturels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2"/>
          <p:cNvSpPr>
            <a:spLocks noChangeArrowheads="1"/>
          </p:cNvSpPr>
          <p:nvPr/>
        </p:nvSpPr>
        <p:spPr bwMode="auto">
          <a:xfrm>
            <a:off x="310477" y="1146921"/>
            <a:ext cx="4847361"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La superficie communale en espaces verts de Vandœuvre-lès-Nancy représente plus de 20% du territoire, soit 235 hectares. </a:t>
            </a: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180975" lvl="0" algn="just" defTabSz="914400" eaLnBrk="0" fontAlgn="base" hangingPunct="0">
              <a:spcBef>
                <a:spcPct val="0"/>
              </a:spcBef>
              <a:spcAft>
                <a:spcPct val="0"/>
              </a:spcAft>
            </a:pPr>
            <a:r>
              <a:rPr lang="fr-FR" altLang="fr-FR" sz="1100" dirty="0">
                <a:latin typeface="Noto Sans" panose="020B0502040504020204" pitchFamily="34"/>
                <a:ea typeface="Noto Sans" panose="020B0502040504020204" pitchFamily="34"/>
                <a:cs typeface="Noto Sans" panose="020B0502040504020204" pitchFamily="34"/>
              </a:rPr>
              <a:t>Vous trouverez des flyers et dépliants à l’accueil de la mairie, ou sur le site internet de la Ville qui décrivent parfaitement les nombreux espaces naturels de la Commune.</a:t>
            </a:r>
          </a:p>
          <a:p>
            <a:pPr marL="180975" lvl="0" algn="just" defTabSz="914400" eaLnBrk="0" fontAlgn="base" hangingPunct="0">
              <a:spcBef>
                <a:spcPct val="0"/>
              </a:spcBef>
              <a:spcAft>
                <a:spcPct val="0"/>
              </a:spcAft>
            </a:pPr>
            <a:r>
              <a:rPr lang="fr-FR" altLang="fr-FR" sz="1100" dirty="0">
                <a:latin typeface="Noto Sans" panose="020B0502040504020204" pitchFamily="34"/>
                <a:ea typeface="Noto Sans" panose="020B0502040504020204" pitchFamily="34"/>
                <a:cs typeface="Noto Sans" panose="020B0502040504020204" pitchFamily="34"/>
                <a:hlinkClick r:id="rId3"/>
              </a:rPr>
              <a:t>https://www.vandoeuvre.fr/bien-etre/nature/espaces-verts/</a:t>
            </a:r>
            <a:endParaRPr lang="fr-FR" altLang="fr-FR" sz="1100" dirty="0">
              <a:latin typeface="Noto Sans" panose="020B0502040504020204" pitchFamily="34"/>
              <a:ea typeface="Noto Sans" panose="020B0502040504020204" pitchFamily="34"/>
              <a:cs typeface="Noto Sans" panose="020B0502040504020204" pitchFamily="34"/>
            </a:endParaRPr>
          </a:p>
          <a:p>
            <a:pPr marR="0" lvl="0" algn="just" defTabSz="914400" rtl="0" eaLnBrk="0" fontAlgn="base" latinLnBrk="0" hangingPunct="0">
              <a:lnSpc>
                <a:spcPct val="100000"/>
              </a:lnSpc>
              <a:spcBef>
                <a:spcPct val="0"/>
              </a:spcBef>
              <a:spcAft>
                <a:spcPct val="0"/>
              </a:spcAft>
              <a:buClrTx/>
              <a:buSzTx/>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182563" lvl="0" algn="just" defTabSz="914400" eaLnBrk="0" fontAlgn="base" hangingPunct="0">
              <a:spcBef>
                <a:spcPct val="0"/>
              </a:spcBef>
              <a:spcAft>
                <a:spcPct val="0"/>
              </a:spcAft>
            </a:pPr>
            <a:r>
              <a:rPr lang="fr-FR" altLang="fr-FR" sz="1100" dirty="0" smtClean="0">
                <a:latin typeface="Noto Sans" panose="020B0502040504020204" pitchFamily="34"/>
                <a:ea typeface="Noto Sans" panose="020B0502040504020204" pitchFamily="34"/>
                <a:cs typeface="Noto Sans" panose="020B0502040504020204" pitchFamily="34"/>
              </a:rPr>
              <a:t>Son patrimoine historique y est également riche, et la Commune a d’ailleurs fait inscrire son Prieuré </a:t>
            </a:r>
            <a:r>
              <a:rPr lang="fr-FR" sz="1100" dirty="0">
                <a:latin typeface="Noto Sans" panose="020B0502040504020204" pitchFamily="34"/>
                <a:ea typeface="Noto Sans" panose="020B0502040504020204" pitchFamily="34"/>
                <a:cs typeface="Noto Sans" panose="020B0502040504020204" pitchFamily="34"/>
              </a:rPr>
              <a:t>sur la liste « Cluny et les sites clunisiens européens » dans le cadre de la candidature UNESCO portée par la Fédération Européenne des Sites Clunisiens</a:t>
            </a:r>
            <a:r>
              <a:rPr lang="fr-FR" sz="1100" dirty="0" smtClean="0">
                <a:latin typeface="Noto Sans" panose="020B0502040504020204" pitchFamily="34"/>
                <a:ea typeface="Noto Sans" panose="020B0502040504020204" pitchFamily="34"/>
                <a:cs typeface="Noto Sans" panose="020B0502040504020204" pitchFamily="34"/>
              </a:rPr>
              <a:t>.</a:t>
            </a:r>
            <a:br>
              <a:rPr lang="fr-FR" sz="1100" dirty="0" smtClean="0">
                <a:latin typeface="Noto Sans" panose="020B0502040504020204" pitchFamily="34"/>
                <a:ea typeface="Noto Sans" panose="020B0502040504020204" pitchFamily="34"/>
                <a:cs typeface="Noto Sans" panose="020B0502040504020204" pitchFamily="34"/>
              </a:rPr>
            </a:br>
            <a:endParaRPr lang="fr-FR" sz="1100" dirty="0" smtClean="0">
              <a:latin typeface="Noto Sans" panose="020B0502040504020204" pitchFamily="34"/>
              <a:ea typeface="Noto Sans" panose="020B0502040504020204" pitchFamily="34"/>
              <a:cs typeface="Noto Sans" panose="020B0502040504020204" pitchFamily="34"/>
            </a:endParaRPr>
          </a:p>
          <a:p>
            <a:pPr marL="182563" lvl="0" algn="just" defTabSz="914400" eaLnBrk="0" fontAlgn="base" hangingPunct="0">
              <a:spcBef>
                <a:spcPct val="0"/>
              </a:spcBef>
              <a:spcAft>
                <a:spcPct val="0"/>
              </a:spcAf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pic>
        <p:nvPicPr>
          <p:cNvPr id="37889" name="Imag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1340" y="1168891"/>
            <a:ext cx="4365403" cy="2369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3"/>
          <p:cNvSpPr>
            <a:spLocks noChangeArrowheads="1"/>
          </p:cNvSpPr>
          <p:nvPr/>
        </p:nvSpPr>
        <p:spPr bwMode="auto">
          <a:xfrm>
            <a:off x="5271339" y="4296374"/>
            <a:ext cx="4365403" cy="143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La Commune souhaitait davantage sensibiliser les habitants au jardinage naturel, et c’est chose faite avec les </a:t>
            </a:r>
            <a:r>
              <a:rPr kumimoji="0" lang="fr-FR" altLang="fr-FR" sz="110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150 jardins familiaux et les 9 jardins partagés ou collectifs</a:t>
            </a: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mis à disposition des </a:t>
            </a:r>
            <a:r>
              <a:rPr kumimoji="0" lang="fr-FR" altLang="fr-FR" sz="1100" b="0" i="0" u="none" strike="noStrike" cap="none" normalizeH="0" baseline="0" dirty="0" err="1" smtClean="0">
                <a:ln>
                  <a:noFill/>
                </a:ln>
                <a:solidFill>
                  <a:schemeClr val="tx1"/>
                </a:solidFill>
                <a:effectLst/>
                <a:latin typeface="Noto Sans" panose="020B0502040504020204" pitchFamily="34"/>
                <a:ea typeface="Noto Sans" panose="020B0502040504020204" pitchFamily="34"/>
                <a:cs typeface="Noto Sans" panose="020B0502040504020204" pitchFamily="34"/>
              </a:rPr>
              <a:t>Vandopérien</a:t>
            </a: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(es)s et des associations.</a:t>
            </a:r>
          </a:p>
          <a:p>
            <a:pPr marR="0" lvl="0" algn="just" defTabSz="914400" rtl="0" eaLnBrk="0" fontAlgn="base" latinLnBrk="0" hangingPunct="0">
              <a:lnSpc>
                <a:spcPct val="100000"/>
              </a:lnSpc>
              <a:spcBef>
                <a:spcPct val="0"/>
              </a:spcBef>
              <a:spcAft>
                <a:spcPct val="0"/>
              </a:spcAft>
              <a:buClrTx/>
              <a:buSzTx/>
              <a:tabLst/>
            </a:pP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2563" marR="0" lvl="0" indent="-1588" algn="just"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5"/>
              </a:rPr>
              <a:t>https://www.vandoeuvre.fr/bien-etre/nature/jardins-familiaux-et-partages/</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2563" marR="0" lvl="0" indent="-1588" algn="just"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p:txBody>
      </p:sp>
      <p:pic>
        <p:nvPicPr>
          <p:cNvPr id="8" name="Image 7"/>
          <p:cNvPicPr/>
          <p:nvPr/>
        </p:nvPicPr>
        <p:blipFill>
          <a:blip r:embed="rId6" cstate="print">
            <a:extLst>
              <a:ext uri="{28A0092B-C50C-407E-A947-70E740481C1C}">
                <a14:useLocalDpi xmlns:a14="http://schemas.microsoft.com/office/drawing/2010/main" val="0"/>
              </a:ext>
            </a:extLst>
          </a:blip>
          <a:stretch>
            <a:fillRect/>
          </a:stretch>
        </p:blipFill>
        <p:spPr>
          <a:xfrm>
            <a:off x="565263" y="4080526"/>
            <a:ext cx="4592575" cy="2121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1823771175"/>
      </p:ext>
    </p:extLst>
  </p:cSld>
  <p:clrMapOvr>
    <a:masterClrMapping/>
  </p:clrMapOvr>
  <p:transition spd="slow" advTm="1444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7889"/>
                                        </p:tgtEl>
                                        <p:attrNameLst>
                                          <p:attrName>style.visibility</p:attrName>
                                        </p:attrNameLst>
                                      </p:cBhvr>
                                      <p:to>
                                        <p:strVal val="visible"/>
                                      </p:to>
                                    </p:set>
                                    <p:anim calcmode="lin" valueType="num">
                                      <p:cBhvr>
                                        <p:cTn id="49" dur="1000" fill="hold"/>
                                        <p:tgtEl>
                                          <p:spTgt spid="37889"/>
                                        </p:tgtEl>
                                        <p:attrNameLst>
                                          <p:attrName>ppt_w</p:attrName>
                                        </p:attrNameLst>
                                      </p:cBhvr>
                                      <p:tavLst>
                                        <p:tav tm="0">
                                          <p:val>
                                            <p:fltVal val="0"/>
                                          </p:val>
                                        </p:tav>
                                        <p:tav tm="100000">
                                          <p:val>
                                            <p:strVal val="#ppt_w"/>
                                          </p:val>
                                        </p:tav>
                                      </p:tavLst>
                                    </p:anim>
                                    <p:anim calcmode="lin" valueType="num">
                                      <p:cBhvr>
                                        <p:cTn id="50" dur="1000" fill="hold"/>
                                        <p:tgtEl>
                                          <p:spTgt spid="37889"/>
                                        </p:tgtEl>
                                        <p:attrNameLst>
                                          <p:attrName>ppt_h</p:attrName>
                                        </p:attrNameLst>
                                      </p:cBhvr>
                                      <p:tavLst>
                                        <p:tav tm="0">
                                          <p:val>
                                            <p:fltVal val="0"/>
                                          </p:val>
                                        </p:tav>
                                        <p:tav tm="100000">
                                          <p:val>
                                            <p:strVal val="#ppt_h"/>
                                          </p:val>
                                        </p:tav>
                                      </p:tavLst>
                                    </p:anim>
                                    <p:anim calcmode="lin" valueType="num">
                                      <p:cBhvr>
                                        <p:cTn id="51" dur="1000" fill="hold"/>
                                        <p:tgtEl>
                                          <p:spTgt spid="37889"/>
                                        </p:tgtEl>
                                        <p:attrNameLst>
                                          <p:attrName>style.rotation</p:attrName>
                                        </p:attrNameLst>
                                      </p:cBhvr>
                                      <p:tavLst>
                                        <p:tav tm="0">
                                          <p:val>
                                            <p:fltVal val="90"/>
                                          </p:val>
                                        </p:tav>
                                        <p:tav tm="100000">
                                          <p:val>
                                            <p:fltVal val="0"/>
                                          </p:val>
                                        </p:tav>
                                      </p:tavLst>
                                    </p:anim>
                                    <p:animEffect transition="in" filter="fade">
                                      <p:cBhvr>
                                        <p:cTn id="52" dur="1000"/>
                                        <p:tgtEl>
                                          <p:spTgt spid="3788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down)">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38238" y="6492875"/>
            <a:ext cx="683339" cy="365125"/>
          </a:xfrm>
        </p:spPr>
        <p:txBody>
          <a:bodyPr/>
          <a:lstStyle/>
          <a:p>
            <a:fld id="{9D1DA78C-0460-4633-B9A7-90C84C289958}" type="slidenum">
              <a:rPr lang="fr-FR" smtClean="0"/>
              <a:t>18</a:t>
            </a:fld>
            <a:endParaRPr lang="fr-FR"/>
          </a:p>
        </p:txBody>
      </p:sp>
      <p:sp>
        <p:nvSpPr>
          <p:cNvPr id="3" name="Rectangle 2"/>
          <p:cNvSpPr>
            <a:spLocks noChangeArrowheads="1"/>
          </p:cNvSpPr>
          <p:nvPr/>
        </p:nvSpPr>
        <p:spPr bwMode="auto">
          <a:xfrm>
            <a:off x="398376" y="632024"/>
            <a:ext cx="3807714" cy="21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lvl="0" indent="-171450" algn="just" defTabSz="914400" eaLnBrk="0" fontAlgn="base" hangingPunct="0">
              <a:spcBef>
                <a:spcPct val="0"/>
              </a:spcBef>
              <a:spcAft>
                <a:spcPct val="0"/>
              </a:spcAft>
              <a:buFont typeface="Wingdings" panose="05000000000000000000" pitchFamily="2" charset="2"/>
              <a:buChar char="v"/>
            </a:pPr>
            <a:r>
              <a:rPr kumimoji="0" lang="fr-FR" altLang="fr-FR" sz="1100" i="0" u="none" strike="noStrike" cap="none" normalizeH="0" baseline="0" dirty="0" smtClean="0">
                <a:ln>
                  <a:noFill/>
                </a:ln>
                <a:effectLst/>
                <a:latin typeface="Noto Sans" panose="020B0502040504020204" pitchFamily="34"/>
                <a:ea typeface="Noto Sans" panose="020B0502040504020204" pitchFamily="34"/>
                <a:cs typeface="Noto Sans" panose="020B0502040504020204" pitchFamily="34"/>
              </a:rPr>
              <a:t>Les marchés bio et locaux font aussi partie du décor cosmopolite de la Commune de Vandœuvre qui défend depuis plusieurs années les valeurs du commerce </a:t>
            </a:r>
            <a:r>
              <a:rPr lang="fr-FR" altLang="fr-FR" sz="1100" dirty="0">
                <a:latin typeface="Noto Sans" panose="020B0502040504020204" pitchFamily="34"/>
                <a:ea typeface="Noto Sans" panose="020B0502040504020204" pitchFamily="34"/>
                <a:cs typeface="Noto Sans" panose="020B0502040504020204" pitchFamily="34"/>
              </a:rPr>
              <a:t>équitable. Elle </a:t>
            </a:r>
            <a:r>
              <a:rPr kumimoji="0" lang="fr-FR" altLang="fr-FR" sz="1100" i="0" u="none" strike="noStrike" cap="none" normalizeH="0" baseline="0" dirty="0" smtClean="0">
                <a:ln>
                  <a:noFill/>
                </a:ln>
                <a:effectLst/>
                <a:latin typeface="Noto Sans" panose="020B0502040504020204" pitchFamily="34"/>
                <a:ea typeface="Noto Sans" panose="020B0502040504020204" pitchFamily="34"/>
                <a:cs typeface="Noto Sans" panose="020B0502040504020204" pitchFamily="34"/>
              </a:rPr>
              <a:t>est </a:t>
            </a:r>
            <a:r>
              <a:rPr lang="fr-FR" sz="1050" b="1" dirty="0" smtClean="0">
                <a:latin typeface="Noto Sans" panose="020B0502040504020204" pitchFamily="34"/>
                <a:ea typeface="Noto Sans" panose="020B0502040504020204" pitchFamily="34"/>
                <a:cs typeface="Noto Sans" panose="020B0502040504020204" pitchFamily="34"/>
              </a:rPr>
              <a:t>labellisée</a:t>
            </a:r>
            <a:r>
              <a:rPr lang="fr-FR" sz="1050" b="1" dirty="0">
                <a:latin typeface="Noto Sans" panose="020B0502040504020204" pitchFamily="34"/>
                <a:ea typeface="Noto Sans" panose="020B0502040504020204" pitchFamily="34"/>
                <a:cs typeface="Noto Sans" panose="020B0502040504020204" pitchFamily="34"/>
              </a:rPr>
              <a:t> </a:t>
            </a:r>
            <a:r>
              <a:rPr lang="fr-FR" sz="1050" b="1" dirty="0" smtClean="0">
                <a:latin typeface="Noto Sans" panose="020B0502040504020204" pitchFamily="34"/>
                <a:ea typeface="Noto Sans" panose="020B0502040504020204" pitchFamily="34"/>
                <a:cs typeface="Noto Sans" panose="020B0502040504020204" pitchFamily="34"/>
              </a:rPr>
              <a:t>Territoire de Commerce Equitable (TDCE) </a:t>
            </a:r>
            <a:r>
              <a:rPr lang="fr-FR" sz="1050" dirty="0" smtClean="0">
                <a:latin typeface="Noto Sans" panose="020B0502040504020204" pitchFamily="34"/>
                <a:ea typeface="Noto Sans" panose="020B0502040504020204" pitchFamily="34"/>
                <a:cs typeface="Noto Sans" panose="020B0502040504020204" pitchFamily="34"/>
              </a:rPr>
              <a:t>depuis 2017.</a:t>
            </a:r>
            <a:endParaRPr kumimoji="0" lang="fr-FR" altLang="fr-FR" sz="1050" u="none" strike="noStrike" cap="none" normalizeH="0" baseline="0" dirty="0" smtClean="0">
              <a:ln>
                <a:noFill/>
              </a:ln>
              <a:effectLst/>
              <a:latin typeface="Noto Sans" panose="020B0502040504020204" pitchFamily="34"/>
              <a:ea typeface="Noto Sans" panose="020B0502040504020204" pitchFamily="34"/>
              <a:cs typeface="Noto Sans" panose="020B0502040504020204" pitchFamily="34"/>
            </a:endParaRPr>
          </a:p>
          <a:p>
            <a:pPr marL="180975" marR="0" lvl="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3"/>
              </a:rPr>
              <a:t>https://www.vandoeuvre.fr/bienvenue-la-ville/unis-autour-des-solidarites/les-marches-des-produits-des-jardins-du-monde-et-du-coeur/</a:t>
            </a:r>
            <a:endPar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0975" marR="0" lvl="0" algn="l" defTabSz="914400" rtl="0" eaLnBrk="0" fontAlgn="base" latinLnBrk="0" hangingPunct="0">
              <a:lnSpc>
                <a:spcPct val="100000"/>
              </a:lnSpc>
              <a:spcBef>
                <a:spcPct val="0"/>
              </a:spcBef>
              <a:spcAft>
                <a:spcPct val="0"/>
              </a:spcAft>
              <a:buClrTx/>
              <a:buSzTx/>
              <a:buFontTx/>
              <a:buNone/>
              <a:tabLst/>
            </a:pPr>
            <a:endParaRPr kumimoji="0" lang="fr-FR" altLang="fr-FR" sz="7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82563" marR="0" lvl="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4"/>
              </a:rPr>
              <a:t>https://www.vandoeuvre.fr/bien-etre/consommation/</a:t>
            </a:r>
            <a:endParaRPr kumimoji="0" lang="fr-FR" altLang="fr-FR" sz="12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2619375" y="2828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4"/>
          <p:cNvSpPr/>
          <p:nvPr/>
        </p:nvSpPr>
        <p:spPr>
          <a:xfrm>
            <a:off x="398376" y="3642654"/>
            <a:ext cx="8993274" cy="2800062"/>
          </a:xfrm>
          <a:prstGeom prst="rect">
            <a:avLst/>
          </a:prstGeom>
        </p:spPr>
        <p:txBody>
          <a:bodyPr wrap="square">
            <a:spAutoFit/>
          </a:bodyPr>
          <a:lstStyle/>
          <a:p>
            <a:pPr lvl="0" algn="just">
              <a:lnSpc>
                <a:spcPct val="107000"/>
              </a:lnSpc>
              <a:spcAft>
                <a:spcPts val="0"/>
              </a:spcAft>
            </a:pPr>
            <a:r>
              <a:rPr lang="fr-FR" sz="1600" i="1" dirty="0" smtClean="0">
                <a:solidFill>
                  <a:srgbClr val="FF0000"/>
                </a:solidFill>
                <a:latin typeface="Noto Sans" panose="020B0502040504020204" pitchFamily="34"/>
                <a:ea typeface="Noto Sans" panose="020B0502040504020204" pitchFamily="34"/>
                <a:cs typeface="Noto Sans" panose="020B0502040504020204" pitchFamily="34"/>
              </a:rPr>
              <a:t>b. Les </a:t>
            </a:r>
            <a:r>
              <a:rPr lang="fr-FR" sz="1600" i="1" dirty="0">
                <a:solidFill>
                  <a:srgbClr val="FF0000"/>
                </a:solidFill>
                <a:latin typeface="Noto Sans" panose="020B0502040504020204" pitchFamily="34"/>
                <a:ea typeface="Noto Sans" panose="020B0502040504020204" pitchFamily="34"/>
                <a:cs typeface="Noto Sans" panose="020B0502040504020204" pitchFamily="34"/>
              </a:rPr>
              <a:t>partenaires de la Ville </a:t>
            </a:r>
            <a:endParaRPr lang="fr-FR" sz="1600" dirty="0" smtClean="0">
              <a:latin typeface="Noto Sans" panose="020B0502040504020204" pitchFamily="34"/>
              <a:ea typeface="Noto Sans" panose="020B0502040504020204" pitchFamily="34"/>
              <a:cs typeface="Noto Sans" panose="020B0502040504020204" pitchFamily="34"/>
            </a:endParaRPr>
          </a:p>
          <a:p>
            <a:pPr lvl="0" algn="just">
              <a:lnSpc>
                <a:spcPct val="107000"/>
              </a:lnSpc>
              <a:spcAft>
                <a:spcPts val="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En plus des trois </a:t>
            </a:r>
            <a:r>
              <a:rPr lang="fr-FR" sz="1050" b="1" dirty="0">
                <a:latin typeface="Noto Sans" panose="020B0502040504020204" pitchFamily="34"/>
                <a:ea typeface="Noto Sans" panose="020B0502040504020204" pitchFamily="34"/>
                <a:cs typeface="Noto Sans" panose="020B0502040504020204" pitchFamily="34"/>
              </a:rPr>
              <a:t>Maisons des Jeunes et de la Culture</a:t>
            </a:r>
            <a:r>
              <a:rPr lang="fr-FR" sz="1050" dirty="0">
                <a:latin typeface="Noto Sans" panose="020B0502040504020204" pitchFamily="34"/>
                <a:ea typeface="Noto Sans" panose="020B0502040504020204" pitchFamily="34"/>
                <a:cs typeface="Noto Sans" panose="020B0502040504020204" pitchFamily="34"/>
              </a:rPr>
              <a:t>, subventionnées par la Commune, Vandœuvre-lès-Nancy, c’est plus de </a:t>
            </a:r>
            <a:r>
              <a:rPr lang="fr-FR" sz="1050" b="1" dirty="0">
                <a:latin typeface="Noto Sans" panose="020B0502040504020204" pitchFamily="34"/>
                <a:ea typeface="Noto Sans" panose="020B0502040504020204" pitchFamily="34"/>
                <a:cs typeface="Noto Sans" panose="020B0502040504020204" pitchFamily="34"/>
              </a:rPr>
              <a:t>400 associations</a:t>
            </a:r>
            <a:r>
              <a:rPr lang="fr-FR" sz="1050" dirty="0">
                <a:latin typeface="Noto Sans" panose="020B0502040504020204" pitchFamily="34"/>
                <a:ea typeface="Noto Sans" panose="020B0502040504020204" pitchFamily="34"/>
                <a:cs typeface="Noto Sans" panose="020B0502040504020204" pitchFamily="34"/>
              </a:rPr>
              <a:t> qui œuvrent chaque jour pour apporter aux habitants une aide dans leurs démarches administratives, des activités physiques, sportives et musicales, des aides aux devoirs, l’apprentissage du français, et bien d’autres choses en matière de solidarité et de soutien.</a:t>
            </a:r>
          </a:p>
          <a:p>
            <a:pPr marL="266700" indent="95250" algn="just">
              <a:lnSpc>
                <a:spcPct val="107000"/>
              </a:lnSpc>
              <a:spcAft>
                <a:spcPts val="0"/>
              </a:spcAft>
            </a:pPr>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5"/>
              </a:rPr>
              <a:t>https://www.associations-vandoeuvre.fr/</a:t>
            </a:r>
            <a:endParaRPr lang="fr-FR" sz="1050" dirty="0">
              <a:latin typeface="Noto Sans" panose="020B0502040504020204" pitchFamily="34"/>
              <a:ea typeface="Noto Sans" panose="020B0502040504020204" pitchFamily="34"/>
              <a:cs typeface="Noto Sans" panose="020B0502040504020204" pitchFamily="34"/>
            </a:endParaRPr>
          </a:p>
          <a:p>
            <a:pPr marL="266700" indent="95250" algn="just">
              <a:lnSpc>
                <a:spcPct val="107000"/>
              </a:lnSpc>
              <a:spcAft>
                <a:spcPts val="800"/>
              </a:spcAft>
            </a:pPr>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6"/>
              </a:rPr>
              <a:t>https://www.vandoeuvre.fr/bien-etre/culture/mjc</a:t>
            </a:r>
            <a:r>
              <a:rPr lang="fr-FR" sz="1050" u="sng" dirty="0" smtClean="0">
                <a:solidFill>
                  <a:srgbClr val="0563C1"/>
                </a:solidFill>
                <a:latin typeface="Noto Sans" panose="020B0502040504020204" pitchFamily="34"/>
                <a:ea typeface="Noto Sans" panose="020B0502040504020204" pitchFamily="34"/>
                <a:cs typeface="Noto Sans" panose="020B0502040504020204" pitchFamily="34"/>
                <a:hlinkClick r:id="rId6"/>
              </a:rPr>
              <a:t>/</a:t>
            </a:r>
            <a:endParaRPr lang="fr-FR" sz="1050" dirty="0" smtClean="0">
              <a:latin typeface="Noto Sans" panose="020B0502040504020204" pitchFamily="34"/>
              <a:ea typeface="Noto Sans" panose="020B0502040504020204" pitchFamily="34"/>
              <a:cs typeface="Noto Sans" panose="020B0502040504020204" pitchFamily="34"/>
            </a:endParaRPr>
          </a:p>
          <a:p>
            <a:pPr marL="266700" indent="95250" algn="just">
              <a:lnSpc>
                <a:spcPct val="107000"/>
              </a:lnSpc>
              <a:spcAft>
                <a:spcPts val="800"/>
              </a:spcAft>
            </a:pPr>
            <a:endParaRPr lang="fr-FR" sz="1000" dirty="0">
              <a:latin typeface="Noto Sans" panose="020B0502040504020204" pitchFamily="34"/>
              <a:ea typeface="Noto Sans" panose="020B0502040504020204" pitchFamily="34"/>
              <a:cs typeface="Noto Sans" panose="020B0502040504020204" pitchFamily="34"/>
            </a:endParaRPr>
          </a:p>
          <a:p>
            <a:pPr marL="342900" lvl="0" indent="-342900" algn="just">
              <a:lnSpc>
                <a:spcPct val="107000"/>
              </a:lnSpc>
              <a:spcAft>
                <a:spcPts val="0"/>
              </a:spcAft>
              <a:buFont typeface="Wingdings" panose="05000000000000000000" pitchFamily="2" charset="2"/>
              <a:buChar char=""/>
            </a:pPr>
            <a:r>
              <a:rPr lang="fr-FR" sz="1050" b="1" dirty="0">
                <a:latin typeface="Noto Sans" panose="020B0502040504020204" pitchFamily="34"/>
                <a:ea typeface="Noto Sans" panose="020B0502040504020204" pitchFamily="34"/>
                <a:cs typeface="Noto Sans" panose="020B0502040504020204" pitchFamily="34"/>
              </a:rPr>
              <a:t>L’Université Populaire et Participative de Vandœuvre</a:t>
            </a:r>
            <a:r>
              <a:rPr lang="fr-FR" sz="1050" dirty="0">
                <a:latin typeface="Noto Sans" panose="020B0502040504020204" pitchFamily="34"/>
                <a:ea typeface="Noto Sans" panose="020B0502040504020204" pitchFamily="34"/>
                <a:cs typeface="Noto Sans" panose="020B0502040504020204" pitchFamily="34"/>
              </a:rPr>
              <a:t> (UP²V) est un lieu pour apprendre et échanger, un lieu de rencontre avec des experts lors des conférences, mais aussi de participation et de proposition de tous, lors des cours, des ateliers, des débats citoyens et des actions menées. Dans un esprit d’écoute et de dialogue. Avec une idée au centre des débats, à la fois repère et question, celle de </a:t>
            </a:r>
            <a:r>
              <a:rPr lang="fr-FR" sz="1050" dirty="0" smtClean="0">
                <a:latin typeface="Noto Sans" panose="020B0502040504020204" pitchFamily="34"/>
                <a:ea typeface="Noto Sans" panose="020B0502040504020204" pitchFamily="34"/>
                <a:cs typeface="Noto Sans" panose="020B0502040504020204" pitchFamily="34"/>
              </a:rPr>
              <a:t>Transition.</a:t>
            </a:r>
          </a:p>
          <a:p>
            <a:pPr lvl="0" indent="361950" algn="just">
              <a:lnSpc>
                <a:spcPct val="107000"/>
              </a:lnSpc>
              <a:spcAft>
                <a:spcPts val="0"/>
              </a:spcAft>
            </a:pPr>
            <a:r>
              <a:rPr lang="fr-FR" sz="1050" u="sng" dirty="0" smtClean="0">
                <a:solidFill>
                  <a:srgbClr val="0563C1"/>
                </a:solidFill>
                <a:latin typeface="Noto Sans" panose="020B0502040504020204" pitchFamily="34"/>
                <a:ea typeface="Noto Sans" panose="020B0502040504020204" pitchFamily="34"/>
                <a:cs typeface="Noto Sans" panose="020B0502040504020204" pitchFamily="34"/>
                <a:hlinkClick r:id="rId7"/>
              </a:rPr>
              <a:t>https</a:t>
            </a:r>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7"/>
              </a:rPr>
              <a:t>://www.vandoeuvre.fr/bien-etre/culture/universite-populaire</a:t>
            </a:r>
            <a:r>
              <a:rPr lang="fr-FR" sz="1050" u="sng" dirty="0" smtClean="0">
                <a:solidFill>
                  <a:srgbClr val="0563C1"/>
                </a:solidFill>
                <a:latin typeface="Noto Sans" panose="020B0502040504020204" pitchFamily="34"/>
                <a:ea typeface="Noto Sans" panose="020B0502040504020204" pitchFamily="34"/>
                <a:cs typeface="Noto Sans" panose="020B0502040504020204" pitchFamily="34"/>
                <a:hlinkClick r:id="rId7"/>
              </a:rPr>
              <a:t>/</a:t>
            </a:r>
            <a:endParaRPr lang="fr-FR" sz="1050" dirty="0">
              <a:latin typeface="Noto Sans" panose="020B0502040504020204" pitchFamily="34"/>
              <a:ea typeface="Noto Sans" panose="020B0502040504020204" pitchFamily="34"/>
              <a:cs typeface="Noto Sans" panose="020B0502040504020204" pitchFamily="34"/>
            </a:endParaRPr>
          </a:p>
        </p:txBody>
      </p:sp>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59740" y="587037"/>
            <a:ext cx="5031910" cy="30556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4110580072"/>
      </p:ext>
    </p:extLst>
  </p:cSld>
  <p:clrMapOvr>
    <a:masterClrMapping/>
  </p:clrMapOvr>
  <p:transition spd="slow" advTm="951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1000"/>
                                        <p:tgtEl>
                                          <p:spTgt spid="5">
                                            <p:txEl>
                                              <p:pRg st="3" end="3"/>
                                            </p:txEl>
                                          </p:spTgt>
                                        </p:tgtEl>
                                      </p:cBhvr>
                                    </p:animEffect>
                                    <p:anim calcmode="lin" valueType="num">
                                      <p:cBhvr>
                                        <p:cTn id="3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1000"/>
                                        <p:tgtEl>
                                          <p:spTgt spid="5">
                                            <p:txEl>
                                              <p:pRg st="4" end="4"/>
                                            </p:txEl>
                                          </p:spTgt>
                                        </p:tgtEl>
                                      </p:cBhvr>
                                    </p:animEffect>
                                    <p:anim calcmode="lin" valueType="num">
                                      <p:cBhvr>
                                        <p:cTn id="37"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fade">
                                      <p:cBhvr>
                                        <p:cTn id="43" dur="1000"/>
                                        <p:tgtEl>
                                          <p:spTgt spid="5">
                                            <p:txEl>
                                              <p:pRg st="6" end="6"/>
                                            </p:txEl>
                                          </p:spTgt>
                                        </p:tgtEl>
                                      </p:cBhvr>
                                    </p:animEffect>
                                    <p:anim calcmode="lin" valueType="num">
                                      <p:cBhvr>
                                        <p:cTn id="44"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1000"/>
                                        <p:tgtEl>
                                          <p:spTgt spid="5">
                                            <p:txEl>
                                              <p:pRg st="7" end="7"/>
                                            </p:txEl>
                                          </p:spTgt>
                                        </p:tgtEl>
                                      </p:cBhvr>
                                    </p:animEffect>
                                    <p:anim calcmode="lin" valueType="num">
                                      <p:cBhvr>
                                        <p:cTn id="4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47763" y="6492875"/>
            <a:ext cx="683339" cy="365125"/>
          </a:xfrm>
        </p:spPr>
        <p:txBody>
          <a:bodyPr/>
          <a:lstStyle/>
          <a:p>
            <a:fld id="{9D1DA78C-0460-4633-B9A7-90C84C289958}" type="slidenum">
              <a:rPr lang="fr-FR" smtClean="0"/>
              <a:t>19</a:t>
            </a:fld>
            <a:endParaRPr lang="fr-FR"/>
          </a:p>
        </p:txBody>
      </p:sp>
      <p:sp>
        <p:nvSpPr>
          <p:cNvPr id="3" name="Rectangle 2"/>
          <p:cNvSpPr>
            <a:spLocks noChangeArrowheads="1"/>
          </p:cNvSpPr>
          <p:nvPr/>
        </p:nvSpPr>
        <p:spPr bwMode="auto">
          <a:xfrm>
            <a:off x="156369" y="276883"/>
            <a:ext cx="9170511" cy="17081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65113" marR="0" lvl="0" indent="-173038"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En matière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de relations internationales</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Vandœuvre-lès-Nancy est loin d’en être à ses débuts. En effet, la diversification de sa population d’après-guerre a entrainé des partenariats très variés autour d’objectifs communs, et c’est ainsi que </a:t>
            </a:r>
            <a:r>
              <a:rPr kumimoji="0" lang="fr-FR" altLang="fr-FR" sz="1050" b="1" i="0" u="none" strike="noStrike" cap="none" normalizeH="0" baseline="0" dirty="0" err="1" smtClean="0">
                <a:ln>
                  <a:noFill/>
                </a:ln>
                <a:solidFill>
                  <a:schemeClr val="tx1"/>
                </a:solidFill>
                <a:effectLst/>
                <a:latin typeface="Noto Sans" panose="020B0502040504020204" pitchFamily="34"/>
                <a:ea typeface="Noto Sans" panose="020B0502040504020204" pitchFamily="34"/>
                <a:cs typeface="Noto Sans" panose="020B0502040504020204" pitchFamily="34"/>
              </a:rPr>
              <a:t>Gedling</a:t>
            </a:r>
            <a:r>
              <a:rPr kumimoji="0" lang="fr-FR" altLang="fr-FR" sz="1050" b="0" i="0" u="none" strike="noStrike" cap="none" normalizeH="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(Angleterre) depuis 1996, </a:t>
            </a:r>
            <a:r>
              <a:rPr kumimoji="0" lang="fr-FR" altLang="fr-FR" sz="1050" b="1" i="0" u="none" strike="noStrike" cap="none" normalizeH="0" baseline="0" dirty="0" err="1" smtClean="0">
                <a:ln>
                  <a:noFill/>
                </a:ln>
                <a:solidFill>
                  <a:schemeClr val="tx1"/>
                </a:solidFill>
                <a:effectLst/>
                <a:latin typeface="Noto Sans" panose="020B0502040504020204" pitchFamily="34"/>
                <a:ea typeface="Noto Sans" panose="020B0502040504020204" pitchFamily="34"/>
                <a:cs typeface="Noto Sans" panose="020B0502040504020204" pitchFamily="34"/>
              </a:rPr>
              <a:t>Grottaferrata</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(Italie) depuis 1977, </a:t>
            </a:r>
            <a:r>
              <a:rPr kumimoji="0" lang="fr-FR" altLang="fr-FR" sz="1050" b="1" i="0" u="none" strike="noStrike" cap="none" normalizeH="0" baseline="0" dirty="0" err="1" smtClean="0">
                <a:ln>
                  <a:noFill/>
                </a:ln>
                <a:solidFill>
                  <a:schemeClr val="tx1"/>
                </a:solidFill>
                <a:effectLst/>
                <a:latin typeface="Noto Sans" panose="020B0502040504020204" pitchFamily="34"/>
                <a:ea typeface="Noto Sans" panose="020B0502040504020204" pitchFamily="34"/>
                <a:cs typeface="Noto Sans" panose="020B0502040504020204" pitchFamily="34"/>
              </a:rPr>
              <a:t>Lemgo</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(Allemagne) depuis 1978, et enfin </a:t>
            </a:r>
            <a:r>
              <a:rPr kumimoji="0" lang="fr-FR" altLang="fr-FR" sz="1050" b="1" i="0" u="none" strike="noStrike" cap="none" normalizeH="0" baseline="0" dirty="0" smtClean="0">
                <a:ln>
                  <a:noFill/>
                </a:ln>
                <a:effectLst/>
                <a:latin typeface="Noto Sans" panose="020B0502040504020204" pitchFamily="34"/>
                <a:ea typeface="Noto Sans" panose="020B0502040504020204" pitchFamily="34"/>
                <a:cs typeface="Noto Sans" panose="020B0502040504020204" pitchFamily="34"/>
              </a:rPr>
              <a:t>Ponte de Lima</a:t>
            </a:r>
            <a:r>
              <a:rPr lang="fr-FR" altLang="fr-FR" sz="1050" b="1" dirty="0">
                <a:latin typeface="Noto Sans" panose="020B0502040504020204" pitchFamily="34"/>
                <a:ea typeface="Noto Sans" panose="020B0502040504020204" pitchFamily="34"/>
                <a:cs typeface="Noto Sans" panose="020B0502040504020204" pitchFamily="34"/>
              </a:rPr>
              <a:t>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(Portugal) depuis 1989 sont les villes européennes jumelées à Vandœuvre. En Afrique, au Burkina Faso, </a:t>
            </a:r>
            <a:r>
              <a:rPr kumimoji="0" lang="fr-FR" altLang="fr-FR" sz="1050" b="0" i="0" u="none" strike="noStrike" cap="none" normalizeH="0" baseline="0" smtClean="0">
                <a:ln>
                  <a:noFill/>
                </a:ln>
                <a:solidFill>
                  <a:schemeClr val="tx1"/>
                </a:solidFill>
                <a:effectLst/>
                <a:latin typeface="Noto Sans" panose="020B0502040504020204" pitchFamily="34"/>
                <a:ea typeface="Noto Sans" panose="020B0502040504020204" pitchFamily="34"/>
                <a:cs typeface="Noto Sans" panose="020B0502040504020204" pitchFamily="34"/>
              </a:rPr>
              <a:t>dès 1978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des liens d’amitié sont noués avec la ville de </a:t>
            </a:r>
            <a:r>
              <a:rPr kumimoji="0" lang="fr-FR" altLang="fr-FR" sz="1050" b="1" i="0" u="none" strike="noStrike" cap="none" normalizeH="0" baseline="0" dirty="0" err="1" smtClean="0">
                <a:ln>
                  <a:noFill/>
                </a:ln>
                <a:solidFill>
                  <a:schemeClr val="tx1"/>
                </a:solidFill>
                <a:effectLst/>
                <a:latin typeface="Noto Sans" panose="020B0502040504020204" pitchFamily="34"/>
                <a:ea typeface="Noto Sans" panose="020B0502040504020204" pitchFamily="34"/>
                <a:cs typeface="Noto Sans" panose="020B0502040504020204" pitchFamily="34"/>
              </a:rPr>
              <a:t>Poa</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et ont débouché sur un jumelage en 1982.</a:t>
            </a:r>
          </a:p>
          <a:p>
            <a:pPr marR="0" lvl="0" indent="265113" algn="just" defTabSz="914400" rtl="0" eaLnBrk="0" fontAlgn="base" latinLnBrk="0" hangingPunct="0">
              <a:lnSpc>
                <a:spcPct val="100000"/>
              </a:lnSpc>
              <a:spcBef>
                <a:spcPct val="0"/>
              </a:spcBef>
              <a:spcAft>
                <a:spcPct val="0"/>
              </a:spcAft>
              <a:buClrTx/>
              <a:buSzTx/>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3"/>
              </a:rPr>
              <a:t>https://www.vandoeuvre.fr/bienvenue-la-ville/1-cite-en-100-nationalites-reinventer-lengagement-autour-dune-commune/jumelages/</a:t>
            </a: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tabLst/>
            </a:pP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265113" marR="0" lvl="0" indent="-173038"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Mais Vandœuvre-lès-Nancy est aussi un lieu de spectacle vivant grâce au Centre Culturel André Malraux,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labélisé « Scène Nationale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depuis 2000, qui soutient la création et met en œuvre la diffusion d’un répertoire contemporain.</a:t>
            </a:r>
            <a:endParaRPr lang="fr-FR" altLang="fr-FR" sz="1050" dirty="0">
              <a:latin typeface="Noto Sans" panose="020B0502040504020204" pitchFamily="34"/>
              <a:ea typeface="Noto Sans" panose="020B0502040504020204" pitchFamily="34"/>
              <a:cs typeface="Noto Sans" panose="020B0502040504020204" pitchFamily="34"/>
            </a:endParaRPr>
          </a:p>
          <a:p>
            <a:pPr marR="0" lvl="0" indent="265113" algn="just" defTabSz="914400" rtl="0" eaLnBrk="0" fontAlgn="base" latinLnBrk="0" hangingPunct="0">
              <a:lnSpc>
                <a:spcPct val="100000"/>
              </a:lnSpc>
              <a:spcBef>
                <a:spcPct val="0"/>
              </a:spcBef>
              <a:spcAft>
                <a:spcPct val="0"/>
              </a:spcAft>
              <a:buClrTx/>
              <a:buSzTx/>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4"/>
              </a:rPr>
              <a:t>https://www.vandoeuvre.fr/bien-etre/culture/ccam/</a:t>
            </a: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p:txBody>
      </p:sp>
      <p:pic>
        <p:nvPicPr>
          <p:cNvPr id="39937" name="Image 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6777" y="2137809"/>
            <a:ext cx="5289943" cy="19520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a:spLocks noChangeArrowheads="1"/>
          </p:cNvSpPr>
          <p:nvPr/>
        </p:nvSpPr>
        <p:spPr bwMode="auto">
          <a:xfrm>
            <a:off x="265113" y="4089869"/>
            <a:ext cx="9061767"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La Ville de Vandœuvre fait partie du réseau d’intercommunalité de la </a:t>
            </a:r>
            <a:r>
              <a:rPr kumimoji="0" lang="fr-FR" altLang="fr-FR" sz="1050"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Métropole du Grand Nancy</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 qui compte 20 communes dans son agglomération pour environ 260 000 habitants. Retrouvez un guide complet ainsi qu’une visite de la Métropole depuis son intégration en 2016 au réseau des Métropoles de France.</a:t>
            </a:r>
          </a:p>
          <a:p>
            <a:pPr marR="0" lvl="0" indent="180975"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6"/>
              </a:rPr>
              <a:t>https://www.grandnancy.eu/la-metropole/decouvrir-la-metropole</a:t>
            </a:r>
            <a:endParaRPr lang="fr-FR" altLang="fr-FR" sz="1050" dirty="0" smtClean="0">
              <a:latin typeface="Noto Sans" panose="020B0502040504020204" pitchFamily="34"/>
              <a:ea typeface="Noto Sans" panose="020B0502040504020204" pitchFamily="34"/>
              <a:cs typeface="Noto Sans" panose="020B0502040504020204" pitchFamily="34"/>
            </a:endParaRPr>
          </a:p>
          <a:p>
            <a:pPr marR="0" lvl="0" indent="180975" algn="just" defTabSz="914400" rtl="0" eaLnBrk="0" fontAlgn="base" latinLnBrk="0" hangingPunct="0">
              <a:lnSpc>
                <a:spcPct val="100000"/>
              </a:lnSpc>
              <a:spcBef>
                <a:spcPct val="0"/>
              </a:spcBef>
              <a:spcAft>
                <a:spcPct val="0"/>
              </a:spcAft>
              <a:buClrTx/>
              <a:buSzTx/>
              <a:buFontTx/>
              <a:buNone/>
              <a:tabLst/>
            </a:pPr>
            <a:endParaRPr lang="fr-FR" sz="1050" dirty="0">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sz="1050" dirty="0" smtClean="0">
                <a:latin typeface="Noto Sans" panose="020B0502040504020204" pitchFamily="34"/>
                <a:ea typeface="Noto Sans" panose="020B0502040504020204" pitchFamily="34"/>
                <a:cs typeface="Noto Sans" panose="020B0502040504020204" pitchFamily="34"/>
              </a:rPr>
              <a:t>Le </a:t>
            </a:r>
            <a:r>
              <a:rPr lang="fr-FR" sz="1050" b="1" dirty="0">
                <a:latin typeface="Noto Sans" panose="020B0502040504020204" pitchFamily="34"/>
                <a:ea typeface="Noto Sans" panose="020B0502040504020204" pitchFamily="34"/>
                <a:cs typeface="Noto Sans" panose="020B0502040504020204" pitchFamily="34"/>
              </a:rPr>
              <a:t>Parc des Expositions</a:t>
            </a:r>
            <a:r>
              <a:rPr lang="fr-FR" sz="1050" dirty="0">
                <a:latin typeface="Noto Sans" panose="020B0502040504020204" pitchFamily="34"/>
                <a:ea typeface="Noto Sans" panose="020B0502040504020204" pitchFamily="34"/>
                <a:cs typeface="Noto Sans" panose="020B0502040504020204" pitchFamily="34"/>
              </a:rPr>
              <a:t> est un complexe de plus de 20 000 m² destiné aux expositions, foires et manifestations événementielles situé sur la commune de Vandœuvre-lès-Nancy et géré par la société publique Destination Nancy. Il accueille les principales manifestations de la </a:t>
            </a:r>
            <a:r>
              <a:rPr lang="fr-FR" sz="1050" dirty="0" smtClean="0">
                <a:latin typeface="Noto Sans" panose="020B0502040504020204" pitchFamily="34"/>
                <a:ea typeface="Noto Sans" panose="020B0502040504020204" pitchFamily="34"/>
                <a:cs typeface="Noto Sans" panose="020B0502040504020204" pitchFamily="34"/>
              </a:rPr>
              <a:t>Métropole.</a:t>
            </a:r>
          </a:p>
          <a:p>
            <a:pPr marR="0" lvl="0" indent="182563" algn="just" defTabSz="914400" rtl="0" eaLnBrk="0" fontAlgn="base" latinLnBrk="0" hangingPunct="0">
              <a:lnSpc>
                <a:spcPct val="100000"/>
              </a:lnSpc>
              <a:spcBef>
                <a:spcPct val="0"/>
              </a:spcBef>
              <a:spcAft>
                <a:spcPct val="0"/>
              </a:spcAft>
              <a:buClrTx/>
              <a:buSzTx/>
              <a:tabLst/>
            </a:pPr>
            <a:r>
              <a:rPr lang="fr-FR" sz="1050" dirty="0" smtClean="0">
                <a:latin typeface="Noto Sans" panose="020B0502040504020204" pitchFamily="34"/>
                <a:ea typeface="Noto Sans" panose="020B0502040504020204" pitchFamily="34"/>
                <a:cs typeface="Noto Sans" panose="020B0502040504020204" pitchFamily="34"/>
                <a:hlinkClick r:id="rId7"/>
              </a:rPr>
              <a:t>https://destination-nancy.com/nos-equipements/le-parc-expo/</a:t>
            </a:r>
            <a:endParaRPr lang="fr-FR" sz="1050" dirty="0" smtClean="0">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kumimoji="0" lang="fr-FR" altLang="fr-FR" sz="1050" b="0" i="0" u="none" strike="noStrike" cap="none" normalizeH="0" baseline="0" dirty="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171450" lvl="0" indent="-171450" algn="just">
              <a:buFont typeface="Wingdings" panose="05000000000000000000" pitchFamily="2" charset="2"/>
              <a:buChar char="v"/>
            </a:pPr>
            <a:r>
              <a:rPr lang="fr-FR" sz="1050" b="1" dirty="0">
                <a:latin typeface="Noto Sans" panose="020B0502040504020204" pitchFamily="34"/>
                <a:ea typeface="Noto Sans" panose="020B0502040504020204" pitchFamily="34"/>
                <a:cs typeface="Noto Sans" panose="020B0502040504020204" pitchFamily="34"/>
              </a:rPr>
              <a:t>L’Hippodrome de Nancy-</a:t>
            </a:r>
            <a:r>
              <a:rPr lang="fr-FR" sz="1050" b="1" dirty="0" err="1">
                <a:latin typeface="Noto Sans" panose="020B0502040504020204" pitchFamily="34"/>
                <a:ea typeface="Noto Sans" panose="020B0502040504020204" pitchFamily="34"/>
                <a:cs typeface="Noto Sans" panose="020B0502040504020204" pitchFamily="34"/>
              </a:rPr>
              <a:t>Brabois</a:t>
            </a:r>
            <a:r>
              <a:rPr lang="fr-FR" sz="1050" b="1" dirty="0">
                <a:latin typeface="Noto Sans" panose="020B0502040504020204" pitchFamily="34"/>
                <a:ea typeface="Noto Sans" panose="020B0502040504020204" pitchFamily="34"/>
                <a:cs typeface="Noto Sans" panose="020B0502040504020204" pitchFamily="34"/>
              </a:rPr>
              <a:t> </a:t>
            </a:r>
            <a:r>
              <a:rPr lang="fr-FR" sz="1050" dirty="0">
                <a:latin typeface="Noto Sans" panose="020B0502040504020204" pitchFamily="34"/>
                <a:ea typeface="Noto Sans" panose="020B0502040504020204" pitchFamily="34"/>
                <a:cs typeface="Noto Sans" panose="020B0502040504020204" pitchFamily="34"/>
              </a:rPr>
              <a:t>est, au même titre que le Parc des Expositions, géré par la Ville de Nancy sous la forme d’une association, mais est implanté sur le territoire de Vandœuvre. S’y déroule de nombreuses courses hippiques mais également des conférences, des séminaires, et d’autres </a:t>
            </a:r>
            <a:r>
              <a:rPr lang="fr-FR" sz="1050" dirty="0" smtClean="0">
                <a:latin typeface="Noto Sans" panose="020B0502040504020204" pitchFamily="34"/>
                <a:ea typeface="Noto Sans" panose="020B0502040504020204" pitchFamily="34"/>
                <a:cs typeface="Noto Sans" panose="020B0502040504020204" pitchFamily="34"/>
              </a:rPr>
              <a:t>manifestations.</a:t>
            </a:r>
          </a:p>
          <a:p>
            <a:pPr lvl="0" indent="180975" algn="just"/>
            <a:r>
              <a:rPr lang="fr-FR" sz="1050" u="sng" dirty="0" smtClean="0">
                <a:latin typeface="Noto Sans" panose="020B0502040504020204" pitchFamily="34"/>
                <a:ea typeface="Noto Sans" panose="020B0502040504020204" pitchFamily="34"/>
                <a:cs typeface="Noto Sans" panose="020B0502040504020204" pitchFamily="34"/>
                <a:hlinkClick r:id="rId8"/>
              </a:rPr>
              <a:t>http</a:t>
            </a:r>
            <a:r>
              <a:rPr lang="fr-FR" sz="1050" u="sng" dirty="0">
                <a:latin typeface="Noto Sans" panose="020B0502040504020204" pitchFamily="34"/>
                <a:ea typeface="Noto Sans" panose="020B0502040504020204" pitchFamily="34"/>
                <a:cs typeface="Noto Sans" panose="020B0502040504020204" pitchFamily="34"/>
                <a:hlinkClick r:id="rId8"/>
              </a:rPr>
              <a:t>://</a:t>
            </a:r>
            <a:r>
              <a:rPr lang="fr-FR" sz="1050" u="sng" dirty="0" smtClean="0">
                <a:latin typeface="Noto Sans" panose="020B0502040504020204" pitchFamily="34"/>
                <a:ea typeface="Noto Sans" panose="020B0502040504020204" pitchFamily="34"/>
                <a:cs typeface="Noto Sans" panose="020B0502040504020204" pitchFamily="34"/>
                <a:hlinkClick r:id="rId8"/>
              </a:rPr>
              <a:t>www.hippodromenancy.fr/hippodrome-nancy/accueil.html</a:t>
            </a:r>
            <a:endParaRPr lang="fr-FR" sz="1050" dirty="0">
              <a:latin typeface="Noto Sans" panose="020B0502040504020204" pitchFamily="34"/>
              <a:ea typeface="Noto Sans" panose="020B0502040504020204" pitchFamily="34"/>
              <a:cs typeface="Noto Sans" panose="020B0502040504020204" pitchFamily="34"/>
            </a:endParaRPr>
          </a:p>
        </p:txBody>
      </p:sp>
    </p:spTree>
    <p:custDataLst>
      <p:tags r:id="rId1"/>
    </p:custDataLst>
    <p:extLst>
      <p:ext uri="{BB962C8B-B14F-4D97-AF65-F5344CB8AC3E}">
        <p14:creationId xmlns:p14="http://schemas.microsoft.com/office/powerpoint/2010/main" val="3132753263"/>
      </p:ext>
    </p:extLst>
  </p:cSld>
  <p:clrMapOvr>
    <a:masterClrMapping/>
  </p:clrMapOvr>
  <p:transition spd="slow" advTm="1357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9937"/>
                                        </p:tgtEl>
                                        <p:attrNameLst>
                                          <p:attrName>style.visibility</p:attrName>
                                        </p:attrNameLst>
                                      </p:cBhvr>
                                      <p:to>
                                        <p:strVal val="visible"/>
                                      </p:to>
                                    </p:set>
                                    <p:animEffect transition="in" filter="wheel(1)">
                                      <p:cBhvr>
                                        <p:cTn id="31" dur="2000"/>
                                        <p:tgtEl>
                                          <p:spTgt spid="39937"/>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1000"/>
                                        <p:tgtEl>
                                          <p:spTgt spid="4">
                                            <p:txEl>
                                              <p:pRg st="2" end="2"/>
                                            </p:txEl>
                                          </p:spTgt>
                                        </p:tgtEl>
                                      </p:cBhvr>
                                    </p:animEffect>
                                    <p:anim calcmode="lin" valueType="num">
                                      <p:cBhvr>
                                        <p:cTn id="4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Effect transition="in" filter="fade">
                                      <p:cBhvr>
                                        <p:cTn id="55" dur="1000"/>
                                        <p:tgtEl>
                                          <p:spTgt spid="4">
                                            <p:txEl>
                                              <p:pRg st="5" end="5"/>
                                            </p:txEl>
                                          </p:spTgt>
                                        </p:tgtEl>
                                      </p:cBhvr>
                                    </p:animEffect>
                                    <p:anim calcmode="lin" valueType="num">
                                      <p:cBhvr>
                                        <p:cTn id="5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7" end="7"/>
                                            </p:txEl>
                                          </p:spTgt>
                                        </p:tgtEl>
                                        <p:attrNameLst>
                                          <p:attrName>style.visibility</p:attrName>
                                        </p:attrNameLst>
                                      </p:cBhvr>
                                      <p:to>
                                        <p:strVal val="visible"/>
                                      </p:to>
                                    </p:set>
                                    <p:animEffect transition="in" filter="fade">
                                      <p:cBhvr>
                                        <p:cTn id="62" dur="1000"/>
                                        <p:tgtEl>
                                          <p:spTgt spid="4">
                                            <p:txEl>
                                              <p:pRg st="7" end="7"/>
                                            </p:txEl>
                                          </p:spTgt>
                                        </p:tgtEl>
                                      </p:cBhvr>
                                    </p:animEffect>
                                    <p:anim calcmode="lin" valueType="num">
                                      <p:cBhvr>
                                        <p:cTn id="6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7" end="7"/>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Effect transition="in" filter="fade">
                                      <p:cBhvr>
                                        <p:cTn id="67" dur="1000"/>
                                        <p:tgtEl>
                                          <p:spTgt spid="4">
                                            <p:txEl>
                                              <p:pRg st="8" end="8"/>
                                            </p:txEl>
                                          </p:spTgt>
                                        </p:tgtEl>
                                      </p:cBhvr>
                                    </p:animEffect>
                                    <p:anim calcmode="lin" valueType="num">
                                      <p:cBhvr>
                                        <p:cTn id="6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2480" y="287291"/>
            <a:ext cx="8166655" cy="5278368"/>
          </a:xfrm>
          <a:prstGeom prst="rect">
            <a:avLst/>
          </a:prstGeom>
          <a:ln>
            <a:noFill/>
          </a:ln>
        </p:spPr>
        <p:txBody>
          <a:bodyPr wrap="square">
            <a:spAutoFit/>
          </a:bodyPr>
          <a:lstStyle/>
          <a:p>
            <a:pPr lvl="0" indent="47625" defTabSz="914400" eaLnBrk="0" fontAlgn="base" hangingPunct="0">
              <a:spcBef>
                <a:spcPct val="0"/>
              </a:spcBef>
              <a:spcAft>
                <a:spcPct val="0"/>
              </a:spcAft>
            </a:pPr>
            <a:r>
              <a:rPr lang="fr-FR" altLang="fr-FR" sz="4000" b="1" dirty="0" smtClean="0">
                <a:solidFill>
                  <a:srgbClr val="339933"/>
                </a:solidFill>
                <a:latin typeface="+mj-lt"/>
                <a:ea typeface="Times New Roman" panose="02020603050405020304" pitchFamily="18" charset="0"/>
                <a:cs typeface="Noto Sans" panose="020B0502040504020204" pitchFamily="34"/>
              </a:rPr>
              <a:t>SOMMAIRE</a:t>
            </a:r>
          </a:p>
          <a:p>
            <a:pPr lvl="0" indent="47625" defTabSz="914400" eaLnBrk="0" fontAlgn="base" hangingPunct="0">
              <a:spcBef>
                <a:spcPct val="0"/>
              </a:spcBef>
              <a:spcAft>
                <a:spcPct val="0"/>
              </a:spcAft>
            </a:pPr>
            <a:endParaRPr lang="fr-FR" altLang="fr-FR" sz="900" dirty="0">
              <a:solidFill>
                <a:srgbClr val="259B25"/>
              </a:solidFill>
              <a:latin typeface="+mj-lt"/>
              <a:ea typeface="Times New Roman" panose="02020603050405020304" pitchFamily="18" charset="0"/>
            </a:endParaRPr>
          </a:p>
          <a:p>
            <a:pPr lvl="0" indent="47625" defTabSz="914400" eaLnBrk="0" fontAlgn="base" hangingPunct="0">
              <a:spcBef>
                <a:spcPct val="0"/>
              </a:spcBef>
              <a:spcAft>
                <a:spcPct val="0"/>
              </a:spcAft>
              <a:tabLst>
                <a:tab pos="7443788" algn="l"/>
              </a:tabLst>
            </a:pPr>
            <a:r>
              <a:rPr lang="fr-FR" altLang="fr-FR" sz="1600" b="1" dirty="0">
                <a:solidFill>
                  <a:srgbClr val="259B25"/>
                </a:solidFill>
                <a:ea typeface="Times New Roman" panose="02020603050405020304" pitchFamily="18" charset="0"/>
                <a:cs typeface="Noto Sans" panose="020B0502040504020204" pitchFamily="34"/>
              </a:rPr>
              <a:t>Bienvenue à VANDŒUVRE-LES-NANCY </a:t>
            </a:r>
            <a:r>
              <a:rPr lang="fr-FR" altLang="fr-FR" sz="1600" b="1" dirty="0" smtClean="0">
                <a:solidFill>
                  <a:srgbClr val="259B25"/>
                </a:solidFill>
                <a:ea typeface="Times New Roman" panose="02020603050405020304" pitchFamily="18" charset="0"/>
                <a:cs typeface="Noto Sans" panose="020B0502040504020204" pitchFamily="34"/>
              </a:rPr>
              <a:t>………….…………………………………………..1</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tabLst>
                <a:tab pos="7443788" algn="l"/>
              </a:tabLst>
            </a:pPr>
            <a:r>
              <a:rPr lang="fr-FR" altLang="fr-FR" sz="1600" dirty="0">
                <a:solidFill>
                  <a:srgbClr val="259B25"/>
                </a:solidFill>
                <a:ea typeface="Times New Roman" panose="02020603050405020304" pitchFamily="18" charset="0"/>
                <a:cs typeface="Noto Sans" panose="020B0502040504020204" pitchFamily="34"/>
                <a:hlinkClick r:id="rId3" action="ppaction://hlinksldjump"/>
              </a:rPr>
              <a:t>L’édito du Maire </a:t>
            </a:r>
            <a:r>
              <a:rPr lang="fr-FR" altLang="fr-FR" sz="1600" dirty="0" smtClean="0">
                <a:solidFill>
                  <a:srgbClr val="259B25"/>
                </a:solidFill>
                <a:ea typeface="Times New Roman" panose="02020603050405020304" pitchFamily="18" charset="0"/>
                <a:cs typeface="Noto Sans" panose="020B0502040504020204" pitchFamily="34"/>
                <a:hlinkClick r:id="rId3" action="ppaction://hlinksldjump"/>
              </a:rPr>
              <a:t>…………………………………………………………………………………………….…..a</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pPr>
            <a:r>
              <a:rPr lang="fr-FR" altLang="fr-FR" sz="1600" dirty="0">
                <a:solidFill>
                  <a:srgbClr val="259B25"/>
                </a:solidFill>
                <a:ea typeface="Times New Roman" panose="02020603050405020304" pitchFamily="18" charset="0"/>
                <a:cs typeface="Noto Sans" panose="020B0502040504020204" pitchFamily="34"/>
                <a:hlinkClick r:id="rId4" action="ppaction://hlinksldjump"/>
              </a:rPr>
              <a:t>La Mairie et son organisation </a:t>
            </a:r>
            <a:r>
              <a:rPr lang="fr-FR" altLang="fr-FR" sz="1600" dirty="0" smtClean="0">
                <a:solidFill>
                  <a:srgbClr val="259B25"/>
                </a:solidFill>
                <a:ea typeface="Times New Roman" panose="02020603050405020304" pitchFamily="18" charset="0"/>
                <a:cs typeface="Noto Sans" panose="020B0502040504020204" pitchFamily="34"/>
                <a:hlinkClick r:id="rId4" action="ppaction://hlinksldjump"/>
              </a:rPr>
              <a:t>………………………………………………………………………...….b</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tabLst>
                <a:tab pos="7443788" algn="l"/>
              </a:tabLst>
            </a:pPr>
            <a:r>
              <a:rPr lang="fr-FR" altLang="fr-FR" sz="1600" dirty="0">
                <a:solidFill>
                  <a:srgbClr val="259B25"/>
                </a:solidFill>
                <a:ea typeface="Times New Roman" panose="02020603050405020304" pitchFamily="18" charset="0"/>
                <a:cs typeface="Noto Sans" panose="020B0502040504020204" pitchFamily="34"/>
                <a:hlinkClick r:id="rId5" action="ppaction://hlinksldjump"/>
              </a:rPr>
              <a:t>Les structures municipales </a:t>
            </a:r>
            <a:r>
              <a:rPr lang="fr-FR" altLang="fr-FR" sz="1600" dirty="0" smtClean="0">
                <a:solidFill>
                  <a:srgbClr val="259B25"/>
                </a:solidFill>
                <a:ea typeface="Times New Roman" panose="02020603050405020304" pitchFamily="18" charset="0"/>
                <a:cs typeface="Noto Sans" panose="020B0502040504020204" pitchFamily="34"/>
                <a:hlinkClick r:id="rId5" action="ppaction://hlinksldjump"/>
              </a:rPr>
              <a:t>…………………………….……………………………….………..……....c</a:t>
            </a:r>
            <a:endParaRPr lang="fr-FR" altLang="fr-FR" sz="1600" dirty="0" smtClean="0">
              <a:solidFill>
                <a:srgbClr val="259B25"/>
              </a:solidFill>
              <a:ea typeface="Times New Roman" panose="02020603050405020304" pitchFamily="18" charset="0"/>
              <a:cs typeface="Noto Sans" panose="020B0502040504020204" pitchFamily="34"/>
            </a:endParaRPr>
          </a:p>
          <a:p>
            <a:pPr lvl="0" indent="47625" defTabSz="914400" eaLnBrk="0" fontAlgn="base" hangingPunct="0">
              <a:spcBef>
                <a:spcPct val="0"/>
              </a:spcBef>
              <a:spcAft>
                <a:spcPct val="0"/>
              </a:spcAft>
            </a:pP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tabLst>
                <a:tab pos="7534275" algn="l"/>
              </a:tabLst>
            </a:pPr>
            <a:r>
              <a:rPr lang="fr-FR" altLang="fr-FR" sz="1600" b="1" dirty="0">
                <a:solidFill>
                  <a:srgbClr val="259B25"/>
                </a:solidFill>
                <a:ea typeface="Times New Roman" panose="02020603050405020304" pitchFamily="18" charset="0"/>
                <a:cs typeface="Noto Sans" panose="020B0502040504020204" pitchFamily="34"/>
              </a:rPr>
              <a:t>Etre employé à </a:t>
            </a:r>
            <a:r>
              <a:rPr lang="fr-FR" altLang="fr-FR" sz="1600" b="1" dirty="0">
                <a:solidFill>
                  <a:srgbClr val="259B25"/>
                </a:solidFill>
                <a:ea typeface="Calibri" panose="020F0502020204030204" pitchFamily="34" charset="0"/>
                <a:cs typeface="Noto Sans" panose="020B0502040504020204" pitchFamily="34"/>
              </a:rPr>
              <a:t>VANDŒUVRE-LES-NANCY</a:t>
            </a:r>
            <a:r>
              <a:rPr lang="fr-FR" altLang="fr-FR" sz="1600" dirty="0">
                <a:solidFill>
                  <a:srgbClr val="259B25"/>
                </a:solidFill>
                <a:ea typeface="Times New Roman" panose="02020603050405020304" pitchFamily="18" charset="0"/>
                <a:cs typeface="Noto Sans" panose="020B0502040504020204" pitchFamily="34"/>
              </a:rPr>
              <a:t> </a:t>
            </a:r>
            <a:r>
              <a:rPr lang="fr-FR" altLang="fr-FR" sz="1600" b="1" dirty="0" smtClean="0">
                <a:solidFill>
                  <a:srgbClr val="259B25"/>
                </a:solidFill>
                <a:ea typeface="Times New Roman" panose="02020603050405020304" pitchFamily="18" charset="0"/>
                <a:cs typeface="Noto Sans" panose="020B0502040504020204" pitchFamily="34"/>
              </a:rPr>
              <a:t>…………………………………………………..2</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pPr>
            <a:r>
              <a:rPr lang="fr-FR" altLang="fr-FR" sz="1600" dirty="0">
                <a:solidFill>
                  <a:srgbClr val="259B25"/>
                </a:solidFill>
                <a:ea typeface="Times New Roman" panose="02020603050405020304" pitchFamily="18" charset="0"/>
                <a:cs typeface="Noto Sans" panose="020B0502040504020204" pitchFamily="34"/>
                <a:hlinkClick r:id="rId6" action="ppaction://hlinksldjump"/>
              </a:rPr>
              <a:t>Vos droits et avantages </a:t>
            </a:r>
            <a:r>
              <a:rPr lang="fr-FR" altLang="fr-FR" sz="1600" dirty="0" smtClean="0">
                <a:solidFill>
                  <a:srgbClr val="259B25"/>
                </a:solidFill>
                <a:ea typeface="Times New Roman" panose="02020603050405020304" pitchFamily="18" charset="0"/>
                <a:cs typeface="Noto Sans" panose="020B0502040504020204" pitchFamily="34"/>
                <a:hlinkClick r:id="rId6" action="ppaction://hlinksldjump"/>
              </a:rPr>
              <a:t>………………………………………………………………………...…….…….a</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pPr>
            <a:r>
              <a:rPr lang="fr-FR" altLang="fr-FR" sz="1600" dirty="0">
                <a:solidFill>
                  <a:srgbClr val="259B25"/>
                </a:solidFill>
                <a:ea typeface="Times New Roman" panose="02020603050405020304" pitchFamily="18" charset="0"/>
                <a:cs typeface="Noto Sans" panose="020B0502040504020204" pitchFamily="34"/>
                <a:hlinkClick r:id="rId7" action="ppaction://hlinksldjump"/>
              </a:rPr>
              <a:t>Vos devoirs et obligations </a:t>
            </a:r>
            <a:r>
              <a:rPr lang="fr-FR" altLang="fr-FR" sz="1600" dirty="0" smtClean="0">
                <a:solidFill>
                  <a:srgbClr val="259B25"/>
                </a:solidFill>
                <a:ea typeface="Times New Roman" panose="02020603050405020304" pitchFamily="18" charset="0"/>
                <a:cs typeface="Noto Sans" panose="020B0502040504020204" pitchFamily="34"/>
                <a:hlinkClick r:id="rId7" action="ppaction://hlinksldjump"/>
              </a:rPr>
              <a:t>………………………………………………………………………………….b</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pPr>
            <a:r>
              <a:rPr lang="fr-FR" altLang="fr-FR" sz="1600" dirty="0">
                <a:solidFill>
                  <a:srgbClr val="259B25"/>
                </a:solidFill>
                <a:ea typeface="Times New Roman" panose="02020603050405020304" pitchFamily="18" charset="0"/>
                <a:cs typeface="Noto Sans" panose="020B0502040504020204" pitchFamily="34"/>
                <a:hlinkClick r:id="rId7" action="ppaction://hlinksldjump"/>
              </a:rPr>
              <a:t>Règlement intérieur du personnel</a:t>
            </a:r>
            <a:r>
              <a:rPr lang="fr-FR" altLang="fr-FR" sz="1600" dirty="0" smtClean="0">
                <a:solidFill>
                  <a:srgbClr val="259B25"/>
                </a:solidFill>
                <a:ea typeface="Times New Roman" panose="02020603050405020304" pitchFamily="18" charset="0"/>
                <a:cs typeface="Noto Sans" panose="020B0502040504020204" pitchFamily="34"/>
                <a:hlinkClick r:id="rId7" action="ppaction://hlinksldjump"/>
              </a:rPr>
              <a:t>……………………….………………………………..…..…......</a:t>
            </a:r>
            <a:r>
              <a:rPr lang="fr-FR" altLang="fr-FR" sz="1600" dirty="0">
                <a:solidFill>
                  <a:srgbClr val="259B25"/>
                </a:solidFill>
                <a:ea typeface="Times New Roman" panose="02020603050405020304" pitchFamily="18" charset="0"/>
                <a:cs typeface="Noto Sans" panose="020B0502040504020204" pitchFamily="34"/>
                <a:hlinkClick r:id="rId7" action="ppaction://hlinksldjump"/>
              </a:rPr>
              <a:t>c</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pPr>
            <a:r>
              <a:rPr lang="fr-FR" altLang="fr-FR" sz="1600" dirty="0">
                <a:solidFill>
                  <a:srgbClr val="259B25"/>
                </a:solidFill>
                <a:ea typeface="Times New Roman" panose="02020603050405020304" pitchFamily="18" charset="0"/>
                <a:cs typeface="Noto Sans" panose="020B0502040504020204" pitchFamily="34"/>
                <a:hlinkClick r:id="rId8" action="ppaction://hlinksldjump"/>
              </a:rPr>
              <a:t>Prévention et sécurité</a:t>
            </a:r>
            <a:r>
              <a:rPr lang="fr-FR" altLang="fr-FR" sz="1600" dirty="0" smtClean="0">
                <a:solidFill>
                  <a:srgbClr val="259B25"/>
                </a:solidFill>
                <a:ea typeface="Times New Roman" panose="02020603050405020304" pitchFamily="18" charset="0"/>
                <a:cs typeface="Noto Sans" panose="020B0502040504020204" pitchFamily="34"/>
                <a:hlinkClick r:id="rId8" action="ppaction://hlinksldjump"/>
              </a:rPr>
              <a:t>………………………………………………….…………………………………....</a:t>
            </a:r>
            <a:r>
              <a:rPr lang="fr-FR" altLang="fr-FR" sz="1600" dirty="0">
                <a:solidFill>
                  <a:srgbClr val="259B25"/>
                </a:solidFill>
                <a:ea typeface="Times New Roman" panose="02020603050405020304" pitchFamily="18" charset="0"/>
                <a:cs typeface="Noto Sans" panose="020B0502040504020204" pitchFamily="34"/>
                <a:hlinkClick r:id="rId8" action="ppaction://hlinksldjump"/>
              </a:rPr>
              <a:t>d</a:t>
            </a:r>
            <a:r>
              <a:rPr lang="fr-FR" altLang="fr-FR" sz="1600" dirty="0">
                <a:solidFill>
                  <a:srgbClr val="259B25"/>
                </a:solidFill>
                <a:ea typeface="Times New Roman" panose="02020603050405020304" pitchFamily="18" charset="0"/>
                <a:cs typeface="Noto Sans" panose="020B0502040504020204" pitchFamily="34"/>
              </a:rPr>
              <a:t> </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pPr>
            <a:r>
              <a:rPr lang="fr-FR" altLang="fr-FR" sz="1600" dirty="0">
                <a:solidFill>
                  <a:srgbClr val="259B25"/>
                </a:solidFill>
                <a:ea typeface="Times New Roman" panose="02020603050405020304" pitchFamily="18" charset="0"/>
                <a:cs typeface="Noto Sans" panose="020B0502040504020204" pitchFamily="34"/>
                <a:hlinkClick r:id="rId9" action="ppaction://hlinksldjump"/>
              </a:rPr>
              <a:t>Organisations paritaires et sociales</a:t>
            </a:r>
            <a:r>
              <a:rPr lang="fr-FR" altLang="fr-FR" sz="1600" dirty="0" smtClean="0">
                <a:solidFill>
                  <a:srgbClr val="259B25"/>
                </a:solidFill>
                <a:ea typeface="Times New Roman" panose="02020603050405020304" pitchFamily="18" charset="0"/>
                <a:cs typeface="Noto Sans" panose="020B0502040504020204" pitchFamily="34"/>
                <a:hlinkClick r:id="rId9" action="ppaction://hlinksldjump"/>
              </a:rPr>
              <a:t>………………………………………………………………..….e</a:t>
            </a:r>
            <a:endParaRPr lang="fr-FR" altLang="fr-FR" sz="1600" dirty="0" smtClean="0">
              <a:solidFill>
                <a:srgbClr val="259B25"/>
              </a:solidFill>
              <a:ea typeface="Times New Roman" panose="02020603050405020304" pitchFamily="18" charset="0"/>
              <a:cs typeface="Noto Sans" panose="020B0502040504020204" pitchFamily="34"/>
            </a:endParaRPr>
          </a:p>
          <a:p>
            <a:pPr lvl="0" indent="47625" defTabSz="914400" eaLnBrk="0" fontAlgn="base" hangingPunct="0">
              <a:spcBef>
                <a:spcPct val="0"/>
              </a:spcBef>
              <a:spcAft>
                <a:spcPct val="0"/>
              </a:spcAft>
            </a:pP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tabLst>
                <a:tab pos="7534275" algn="l"/>
              </a:tabLst>
            </a:pPr>
            <a:r>
              <a:rPr lang="fr-FR" altLang="fr-FR" sz="1600" b="1" dirty="0">
                <a:solidFill>
                  <a:srgbClr val="259B25"/>
                </a:solidFill>
                <a:ea typeface="Calibri" panose="020F0502020204030204" pitchFamily="34" charset="0"/>
                <a:cs typeface="Calibri" panose="020F0502020204030204" pitchFamily="34" charset="0"/>
              </a:rPr>
              <a:t>La Vie &amp; la Ville de </a:t>
            </a:r>
            <a:r>
              <a:rPr lang="fr-FR" altLang="fr-FR" sz="1600" b="1" dirty="0" smtClean="0">
                <a:solidFill>
                  <a:srgbClr val="259B25"/>
                </a:solidFill>
                <a:ea typeface="Calibri" panose="020F0502020204030204" pitchFamily="34" charset="0"/>
                <a:cs typeface="Calibri" panose="020F0502020204030204" pitchFamily="34" charset="0"/>
              </a:rPr>
              <a:t>VANDŒUVRE-LES-NANCY ………………………………..…………...3</a:t>
            </a:r>
          </a:p>
          <a:p>
            <a:pPr lvl="0" indent="47625" defTabSz="914400" eaLnBrk="0" fontAlgn="base" hangingPunct="0">
              <a:spcBef>
                <a:spcPct val="0"/>
              </a:spcBef>
              <a:spcAft>
                <a:spcPct val="0"/>
              </a:spcAft>
              <a:tabLst>
                <a:tab pos="7534275" algn="l"/>
              </a:tabLst>
            </a:pPr>
            <a:r>
              <a:rPr lang="fr-FR" altLang="fr-FR" sz="1600" dirty="0" smtClean="0">
                <a:solidFill>
                  <a:srgbClr val="259B25"/>
                </a:solidFill>
                <a:ea typeface="Times New Roman" panose="02020603050405020304" pitchFamily="18" charset="0"/>
                <a:cs typeface="Noto Sans" panose="020B0502040504020204" pitchFamily="34"/>
                <a:hlinkClick r:id="rId10" action="ppaction://hlinksldjump"/>
              </a:rPr>
              <a:t>Les </a:t>
            </a:r>
            <a:r>
              <a:rPr lang="fr-FR" altLang="fr-FR" sz="1600" dirty="0">
                <a:solidFill>
                  <a:srgbClr val="259B25"/>
                </a:solidFill>
                <a:ea typeface="Times New Roman" panose="02020603050405020304" pitchFamily="18" charset="0"/>
                <a:cs typeface="Noto Sans" panose="020B0502040504020204" pitchFamily="34"/>
                <a:hlinkClick r:id="rId10" action="ppaction://hlinksldjump"/>
              </a:rPr>
              <a:t>espaces verts et naturels</a:t>
            </a:r>
            <a:r>
              <a:rPr lang="fr-FR" altLang="fr-FR" sz="1600" dirty="0" smtClean="0">
                <a:solidFill>
                  <a:srgbClr val="259B25"/>
                </a:solidFill>
                <a:ea typeface="Times New Roman" panose="02020603050405020304" pitchFamily="18" charset="0"/>
                <a:cs typeface="Noto Sans" panose="020B0502040504020204" pitchFamily="34"/>
                <a:hlinkClick r:id="rId10" action="ppaction://hlinksldjump"/>
              </a:rPr>
              <a:t>………….…………………………………………….…………….….....a</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pPr>
            <a:r>
              <a:rPr lang="fr-FR" altLang="fr-FR" sz="1600" dirty="0">
                <a:solidFill>
                  <a:srgbClr val="259B25"/>
                </a:solidFill>
                <a:ea typeface="Times New Roman" panose="02020603050405020304" pitchFamily="18" charset="0"/>
                <a:cs typeface="Noto Sans" panose="020B0502040504020204" pitchFamily="34"/>
                <a:hlinkClick r:id="rId11" action="ppaction://hlinksldjump"/>
              </a:rPr>
              <a:t>Les partenaires de la Ville</a:t>
            </a:r>
            <a:r>
              <a:rPr lang="fr-FR" altLang="fr-FR" sz="1600" dirty="0" smtClean="0">
                <a:solidFill>
                  <a:srgbClr val="259B25"/>
                </a:solidFill>
                <a:ea typeface="Times New Roman" panose="02020603050405020304" pitchFamily="18" charset="0"/>
                <a:cs typeface="Noto Sans" panose="020B0502040504020204" pitchFamily="34"/>
                <a:hlinkClick r:id="rId11" action="ppaction://hlinksldjump"/>
              </a:rPr>
              <a:t>...………….…………..………………………………..……………….…..…</a:t>
            </a:r>
            <a:r>
              <a:rPr lang="fr-FR" altLang="fr-FR" sz="1600" dirty="0">
                <a:solidFill>
                  <a:srgbClr val="259B25"/>
                </a:solidFill>
                <a:ea typeface="Times New Roman" panose="02020603050405020304" pitchFamily="18" charset="0"/>
                <a:cs typeface="Noto Sans" panose="020B0502040504020204" pitchFamily="34"/>
                <a:hlinkClick r:id="rId11" action="ppaction://hlinksldjump"/>
              </a:rPr>
              <a:t>b</a:t>
            </a: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pPr>
            <a:r>
              <a:rPr lang="fr-FR" altLang="fr-FR" sz="1600" dirty="0">
                <a:solidFill>
                  <a:srgbClr val="259B25"/>
                </a:solidFill>
                <a:ea typeface="Times New Roman" panose="02020603050405020304" pitchFamily="18" charset="0"/>
                <a:cs typeface="Noto Sans" panose="020B0502040504020204" pitchFamily="34"/>
                <a:hlinkClick r:id="rId12" action="ppaction://hlinksldjump"/>
              </a:rPr>
              <a:t>Les structures d’accueil </a:t>
            </a:r>
            <a:r>
              <a:rPr lang="fr-FR" altLang="fr-FR" sz="1600" dirty="0" smtClean="0">
                <a:solidFill>
                  <a:srgbClr val="259B25"/>
                </a:solidFill>
                <a:ea typeface="Times New Roman" panose="02020603050405020304" pitchFamily="18" charset="0"/>
                <a:cs typeface="Noto Sans" panose="020B0502040504020204" pitchFamily="34"/>
                <a:hlinkClick r:id="rId12" action="ppaction://hlinksldjump"/>
              </a:rPr>
              <a:t>municipales et éducatives ….…………………….…………...……..</a:t>
            </a:r>
            <a:r>
              <a:rPr lang="fr-FR" altLang="fr-FR" sz="1600" dirty="0">
                <a:solidFill>
                  <a:srgbClr val="259B25"/>
                </a:solidFill>
                <a:ea typeface="Times New Roman" panose="02020603050405020304" pitchFamily="18" charset="0"/>
                <a:cs typeface="Times New Roman" panose="02020603050405020304" pitchFamily="18" charset="0"/>
                <a:hlinkClick r:id="rId12" action="ppaction://hlinksldjump"/>
              </a:rPr>
              <a:t>c</a:t>
            </a:r>
            <a:endParaRPr lang="fr-FR" altLang="fr-FR" sz="1600" dirty="0" smtClean="0">
              <a:solidFill>
                <a:srgbClr val="259B25"/>
              </a:solidFill>
              <a:ea typeface="Times New Roman" panose="02020603050405020304" pitchFamily="18" charset="0"/>
              <a:cs typeface="Times New Roman" panose="02020603050405020304" pitchFamily="18" charset="0"/>
            </a:endParaRPr>
          </a:p>
          <a:p>
            <a:pPr lvl="0" indent="47625" defTabSz="914400" eaLnBrk="0" fontAlgn="base" hangingPunct="0">
              <a:spcBef>
                <a:spcPct val="0"/>
              </a:spcBef>
              <a:spcAft>
                <a:spcPct val="0"/>
              </a:spcAft>
            </a:pPr>
            <a:endParaRPr lang="fr-FR" altLang="fr-FR" sz="1600" dirty="0">
              <a:solidFill>
                <a:srgbClr val="259B25"/>
              </a:solidFill>
              <a:ea typeface="Times New Roman" panose="02020603050405020304" pitchFamily="18" charset="0"/>
            </a:endParaRPr>
          </a:p>
          <a:p>
            <a:pPr lvl="0" indent="47625" defTabSz="914400" eaLnBrk="0" fontAlgn="base" hangingPunct="0">
              <a:spcBef>
                <a:spcPct val="0"/>
              </a:spcBef>
              <a:spcAft>
                <a:spcPct val="0"/>
              </a:spcAft>
              <a:tabLst>
                <a:tab pos="7534275" algn="l"/>
              </a:tabLst>
            </a:pPr>
            <a:r>
              <a:rPr lang="fr-FR" altLang="fr-FR" sz="1600" b="1" dirty="0">
                <a:solidFill>
                  <a:srgbClr val="259B25"/>
                </a:solidFill>
                <a:ea typeface="Times New Roman" panose="02020603050405020304" pitchFamily="18" charset="0"/>
                <a:cs typeface="Noto Sans" panose="020B0502040504020204" pitchFamily="34"/>
                <a:hlinkClick r:id="rId13" action="ppaction://hlinksldjump"/>
              </a:rPr>
              <a:t>Bon à savoir</a:t>
            </a:r>
            <a:r>
              <a:rPr lang="fr-FR" altLang="fr-FR" sz="1600" b="1" dirty="0" smtClean="0">
                <a:solidFill>
                  <a:srgbClr val="259B25"/>
                </a:solidFill>
                <a:ea typeface="Times New Roman" panose="02020603050405020304" pitchFamily="18" charset="0"/>
                <a:cs typeface="Noto Sans" panose="020B0502040504020204" pitchFamily="34"/>
                <a:hlinkClick r:id="rId13" action="ppaction://hlinksldjump"/>
              </a:rPr>
              <a:t>………….………….…………………………..…………………………………………...4</a:t>
            </a:r>
            <a:endParaRPr lang="fr-FR" altLang="fr-FR" sz="1600" b="1" dirty="0">
              <a:solidFill>
                <a:srgbClr val="259B25"/>
              </a:solidFill>
            </a:endParaRPr>
          </a:p>
        </p:txBody>
      </p:sp>
      <p:sp>
        <p:nvSpPr>
          <p:cNvPr id="8" name="Espace réservé du numéro de diapositive 7"/>
          <p:cNvSpPr>
            <a:spLocks noGrp="1"/>
          </p:cNvSpPr>
          <p:nvPr>
            <p:ph type="sldNum" sz="quarter" idx="12"/>
          </p:nvPr>
        </p:nvSpPr>
        <p:spPr>
          <a:xfrm>
            <a:off x="8277155" y="6492875"/>
            <a:ext cx="683339" cy="365125"/>
          </a:xfrm>
        </p:spPr>
        <p:txBody>
          <a:bodyPr/>
          <a:lstStyle/>
          <a:p>
            <a:fld id="{9D1DA78C-0460-4633-B9A7-90C84C289958}" type="slidenum">
              <a:rPr lang="fr-FR" smtClean="0"/>
              <a:t>2</a:t>
            </a:fld>
            <a:endParaRPr lang="fr-FR"/>
          </a:p>
        </p:txBody>
      </p:sp>
    </p:spTree>
    <p:custDataLst>
      <p:tags r:id="rId1"/>
    </p:custDataLst>
    <p:extLst>
      <p:ext uri="{BB962C8B-B14F-4D97-AF65-F5344CB8AC3E}">
        <p14:creationId xmlns:p14="http://schemas.microsoft.com/office/powerpoint/2010/main" val="1768991807"/>
      </p:ext>
    </p:extLst>
  </p:cSld>
  <p:clrMapOvr>
    <a:masterClrMapping/>
  </p:clrMapOvr>
  <p:transition spd="slow" advTm="4632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125E-6 -3.7037E-7 L 3.125E-6 -0.07222 " pathEditMode="relative" rAng="0" ptsTypes="AA">
                                      <p:cBhvr>
                                        <p:cTn id="6" dur="250" accel="50000" decel="50000" autoRev="1" fill="hold">
                                          <p:stCondLst>
                                            <p:cond delay="0"/>
                                          </p:stCondLst>
                                        </p:cTn>
                                        <p:tgtEl>
                                          <p:spTgt spid="6"/>
                                        </p:tgtEl>
                                        <p:attrNameLst>
                                          <p:attrName>ppt_x</p:attrName>
                                          <p:attrName>ppt_y</p:attrName>
                                        </p:attrNameLst>
                                      </p:cBhvr>
                                      <p:rCtr x="0" y="-3611"/>
                                    </p:animMotion>
                                    <p:animRot by="1500000">
                                      <p:cBhvr>
                                        <p:cTn id="7" dur="125" fill="hold">
                                          <p:stCondLst>
                                            <p:cond delay="0"/>
                                          </p:stCondLst>
                                        </p:cTn>
                                        <p:tgtEl>
                                          <p:spTgt spid="6"/>
                                        </p:tgtEl>
                                        <p:attrNameLst>
                                          <p:attrName>r</p:attrName>
                                        </p:attrNameLst>
                                      </p:cBhvr>
                                    </p:animRot>
                                    <p:animRot by="-1500000">
                                      <p:cBhvr>
                                        <p:cTn id="8" dur="125" fill="hold">
                                          <p:stCondLst>
                                            <p:cond delay="125"/>
                                          </p:stCondLst>
                                        </p:cTn>
                                        <p:tgtEl>
                                          <p:spTgt spid="6"/>
                                        </p:tgtEl>
                                        <p:attrNameLst>
                                          <p:attrName>r</p:attrName>
                                        </p:attrNameLst>
                                      </p:cBhvr>
                                    </p:animRot>
                                    <p:animRot by="-1500000">
                                      <p:cBhvr>
                                        <p:cTn id="9" dur="125" fill="hold">
                                          <p:stCondLst>
                                            <p:cond delay="250"/>
                                          </p:stCondLst>
                                        </p:cTn>
                                        <p:tgtEl>
                                          <p:spTgt spid="6"/>
                                        </p:tgtEl>
                                        <p:attrNameLst>
                                          <p:attrName>r</p:attrName>
                                        </p:attrNameLst>
                                      </p:cBhvr>
                                    </p:animRot>
                                    <p:animRot by="1500000">
                                      <p:cBhvr>
                                        <p:cTn id="10"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28713" y="6492875"/>
            <a:ext cx="683339" cy="365125"/>
          </a:xfrm>
        </p:spPr>
        <p:txBody>
          <a:bodyPr/>
          <a:lstStyle/>
          <a:p>
            <a:fld id="{9D1DA78C-0460-4633-B9A7-90C84C289958}" type="slidenum">
              <a:rPr lang="fr-FR" smtClean="0"/>
              <a:t>20</a:t>
            </a:fld>
            <a:endParaRPr lang="fr-FR" dirty="0"/>
          </a:p>
        </p:txBody>
      </p:sp>
      <p:sp>
        <p:nvSpPr>
          <p:cNvPr id="4" name="Rectangle 3"/>
          <p:cNvSpPr/>
          <p:nvPr/>
        </p:nvSpPr>
        <p:spPr>
          <a:xfrm>
            <a:off x="606195" y="248842"/>
            <a:ext cx="4849404" cy="343812"/>
          </a:xfrm>
          <a:prstGeom prst="rect">
            <a:avLst/>
          </a:prstGeom>
        </p:spPr>
        <p:txBody>
          <a:bodyPr wrap="none">
            <a:spAutoFit/>
          </a:bodyPr>
          <a:lstStyle/>
          <a:p>
            <a:pPr lvl="0" algn="just">
              <a:lnSpc>
                <a:spcPct val="107000"/>
              </a:lnSpc>
              <a:spcAft>
                <a:spcPts val="0"/>
              </a:spcAft>
            </a:pPr>
            <a:r>
              <a:rPr lang="fr-FR" sz="1600" i="1" dirty="0" smtClean="0">
                <a:solidFill>
                  <a:srgbClr val="FF0000"/>
                </a:solidFill>
                <a:latin typeface="Noto Sans" panose="020B0502040504020204" pitchFamily="34"/>
                <a:ea typeface="Times New Roman" panose="02020603050405020304" pitchFamily="18" charset="0"/>
                <a:cs typeface="Times New Roman" panose="02020603050405020304" pitchFamily="18" charset="0"/>
              </a:rPr>
              <a:t>c. Les </a:t>
            </a:r>
            <a:r>
              <a:rPr lang="fr-FR" sz="1600" i="1" dirty="0">
                <a:solidFill>
                  <a:srgbClr val="FF0000"/>
                </a:solidFill>
                <a:latin typeface="Noto Sans" panose="020B0502040504020204" pitchFamily="34"/>
                <a:ea typeface="Times New Roman" panose="02020603050405020304" pitchFamily="18" charset="0"/>
                <a:cs typeface="Times New Roman" panose="02020603050405020304" pitchFamily="18" charset="0"/>
              </a:rPr>
              <a:t>structures d’accueil municipales et éducatives</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6200" y="591725"/>
            <a:ext cx="9429750" cy="1367682"/>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Que l’on ait 7 mois ou 77 ans, à Vandœuvre il y a des </a:t>
            </a:r>
            <a:r>
              <a:rPr lang="fr-FR" sz="1050" b="1" dirty="0">
                <a:latin typeface="Noto Sans" panose="020B0502040504020204" pitchFamily="34"/>
                <a:ea typeface="Noto Sans" panose="020B0502040504020204" pitchFamily="34"/>
                <a:cs typeface="Noto Sans" panose="020B0502040504020204" pitchFamily="34"/>
              </a:rPr>
              <a:t>structures d’accueils </a:t>
            </a:r>
            <a:r>
              <a:rPr lang="fr-FR" sz="1050" dirty="0">
                <a:latin typeface="Noto Sans" panose="020B0502040504020204" pitchFamily="34"/>
                <a:ea typeface="Noto Sans" panose="020B0502040504020204" pitchFamily="34"/>
                <a:cs typeface="Noto Sans" panose="020B0502040504020204" pitchFamily="34"/>
              </a:rPr>
              <a:t>pour tous </a:t>
            </a:r>
            <a:r>
              <a:rPr lang="fr-FR" sz="1050" dirty="0" smtClean="0">
                <a:latin typeface="Noto Sans" panose="020B0502040504020204" pitchFamily="34"/>
                <a:ea typeface="Noto Sans" panose="020B0502040504020204" pitchFamily="34"/>
                <a:cs typeface="Noto Sans" panose="020B0502040504020204" pitchFamily="34"/>
              </a:rPr>
              <a:t>;</a:t>
            </a:r>
          </a:p>
          <a:p>
            <a:pPr lvl="0" algn="just">
              <a:lnSpc>
                <a:spcPct val="107000"/>
              </a:lnSpc>
              <a:spcAft>
                <a:spcPts val="800"/>
              </a:spcAft>
            </a:pPr>
            <a:endParaRPr lang="fr-FR" sz="200" dirty="0">
              <a:latin typeface="Noto Sans" panose="020B0502040504020204" pitchFamily="34"/>
              <a:ea typeface="Noto Sans" panose="020B0502040504020204" pitchFamily="34"/>
              <a:cs typeface="Noto Sans" panose="020B0502040504020204" pitchFamily="34"/>
            </a:endParaRPr>
          </a:p>
          <a:p>
            <a:pPr marL="542925" indent="-342900" algn="just">
              <a:lnSpc>
                <a:spcPct val="107000"/>
              </a:lnSpc>
              <a:buBlip>
                <a:blip r:embed="rId3"/>
              </a:buBlip>
            </a:pPr>
            <a:r>
              <a:rPr lang="fr-FR" sz="1050" dirty="0" smtClean="0">
                <a:latin typeface="Noto Sans" panose="020B0502040504020204" pitchFamily="34"/>
                <a:ea typeface="Noto Sans" panose="020B0502040504020204" pitchFamily="34"/>
                <a:cs typeface="Noto Sans" panose="020B0502040504020204" pitchFamily="34"/>
              </a:rPr>
              <a:t>La </a:t>
            </a:r>
            <a:r>
              <a:rPr lang="fr-FR" sz="1050" b="1" dirty="0">
                <a:latin typeface="Noto Sans" panose="020B0502040504020204" pitchFamily="34"/>
                <a:ea typeface="Noto Sans" panose="020B0502040504020204" pitchFamily="34"/>
                <a:cs typeface="Noto Sans" panose="020B0502040504020204" pitchFamily="34"/>
              </a:rPr>
              <a:t>Résidence Autonomie les Jonquilles </a:t>
            </a:r>
            <a:r>
              <a:rPr lang="fr-FR" sz="1050" dirty="0">
                <a:latin typeface="Noto Sans" panose="020B0502040504020204" pitchFamily="34"/>
                <a:ea typeface="Noto Sans" panose="020B0502040504020204" pitchFamily="34"/>
                <a:cs typeface="Noto Sans" panose="020B0502040504020204" pitchFamily="34"/>
              </a:rPr>
              <a:t>peut accueillir jusqu’à 64 personnes en studio privatif, à partir de 60 ans, seul ou en couple, tout en restant indépendant. De nombreuses activités sont proposées ; jeux de cartes et de société, gymnastique douce, relaxation, informatique, ateliers, etc. Il est également possible d’opter pour un service de restauration collective, ce qui contribue à </a:t>
            </a:r>
            <a:r>
              <a:rPr lang="fr-FR" sz="1050" dirty="0" smtClean="0">
                <a:latin typeface="Noto Sans" panose="020B0502040504020204" pitchFamily="34"/>
                <a:ea typeface="Noto Sans" panose="020B0502040504020204" pitchFamily="34"/>
                <a:cs typeface="Noto Sans" panose="020B0502040504020204" pitchFamily="34"/>
              </a:rPr>
              <a:t>rompre l’isolement.</a:t>
            </a:r>
          </a:p>
          <a:p>
            <a:pPr marL="539750" algn="just">
              <a:lnSpc>
                <a:spcPct val="107000"/>
              </a:lnSpc>
            </a:pPr>
            <a:r>
              <a:rPr lang="fr-FR" sz="1050" dirty="0" smtClean="0">
                <a:latin typeface="Noto Sans" panose="020B0502040504020204" pitchFamily="34"/>
                <a:ea typeface="Noto Sans" panose="020B0502040504020204" pitchFamily="34"/>
                <a:cs typeface="Noto Sans" panose="020B0502040504020204" pitchFamily="34"/>
                <a:hlinkClick r:id="rId4"/>
              </a:rPr>
              <a:t>https</a:t>
            </a:r>
            <a:r>
              <a:rPr lang="fr-FR" sz="1050" dirty="0">
                <a:latin typeface="Noto Sans" panose="020B0502040504020204" pitchFamily="34"/>
                <a:ea typeface="Noto Sans" panose="020B0502040504020204" pitchFamily="34"/>
                <a:cs typeface="Noto Sans" panose="020B0502040504020204" pitchFamily="34"/>
                <a:hlinkClick r:id="rId4"/>
              </a:rPr>
              <a:t>://www.vandoeuvre.fr/fiche-annuaire/residence-autonomie-les-jonquilles/</a:t>
            </a:r>
            <a:endParaRPr lang="fr-FR" sz="1050" dirty="0">
              <a:latin typeface="Noto Sans" panose="020B0502040504020204" pitchFamily="34"/>
              <a:ea typeface="Noto Sans" panose="020B0502040504020204" pitchFamily="34"/>
              <a:cs typeface="Noto Sans" panose="020B0502040504020204" pitchFamily="34"/>
            </a:endParaRPr>
          </a:p>
        </p:txBody>
      </p:sp>
      <p:sp>
        <p:nvSpPr>
          <p:cNvPr id="6" name="Rectangle 5"/>
          <p:cNvSpPr/>
          <p:nvPr/>
        </p:nvSpPr>
        <p:spPr>
          <a:xfrm>
            <a:off x="76200" y="2071931"/>
            <a:ext cx="7101840" cy="4414029"/>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De 10 semaines à 5 ans révolus, les </a:t>
            </a:r>
            <a:r>
              <a:rPr lang="fr-FR" sz="1050" b="1" dirty="0">
                <a:latin typeface="Noto Sans" panose="020B0502040504020204" pitchFamily="34"/>
                <a:ea typeface="Noto Sans" panose="020B0502040504020204" pitchFamily="34"/>
                <a:cs typeface="Noto Sans" panose="020B0502040504020204" pitchFamily="34"/>
              </a:rPr>
              <a:t>tout-petits bénéficient d’un accueil</a:t>
            </a:r>
            <a:r>
              <a:rPr lang="fr-FR" sz="1050" dirty="0">
                <a:latin typeface="Noto Sans" panose="020B0502040504020204" pitchFamily="34"/>
                <a:ea typeface="Noto Sans" panose="020B0502040504020204" pitchFamily="34"/>
                <a:cs typeface="Noto Sans" panose="020B0502040504020204" pitchFamily="34"/>
              </a:rPr>
              <a:t> en structure adapté à leurs besoins mais aussi à ceux des parents. La pré-inscription est obligatoire auprès du service Petite Enfance, 2 rue de Gembloux, afin d’être placé sur liste d’attente. Après un passage en commission d’attribution des places en crèches, et selon les demandes, l’enfant peut être orienté vers différentes structures telles que :</a:t>
            </a:r>
          </a:p>
          <a:p>
            <a:pPr marL="457200" algn="just">
              <a:lnSpc>
                <a:spcPct val="107000"/>
              </a:lnSpc>
              <a:spcAft>
                <a:spcPts val="0"/>
              </a:spcAft>
            </a:pPr>
            <a:r>
              <a:rPr lang="fr-FR" sz="1050" dirty="0">
                <a:latin typeface="Noto Sans" panose="020B0502040504020204" pitchFamily="34"/>
                <a:ea typeface="Noto Sans" panose="020B0502040504020204" pitchFamily="34"/>
                <a:cs typeface="Noto Sans" panose="020B0502040504020204" pitchFamily="34"/>
              </a:rPr>
              <a:t> </a:t>
            </a:r>
          </a:p>
          <a:p>
            <a:pPr marL="542925" lvl="0" indent="-361950" algn="just">
              <a:lnSpc>
                <a:spcPct val="107000"/>
              </a:lnSpc>
              <a:spcAft>
                <a:spcPts val="0"/>
              </a:spcAft>
              <a:buFont typeface="Symbol" panose="05050102010706020507" pitchFamily="18" charset="2"/>
              <a:buBlip>
                <a:blip r:embed="rId3"/>
              </a:buBlip>
            </a:pPr>
            <a:r>
              <a:rPr lang="fr-FR" sz="1050" dirty="0">
                <a:latin typeface="Noto Sans" panose="020B0502040504020204" pitchFamily="34"/>
                <a:ea typeface="Noto Sans" panose="020B0502040504020204" pitchFamily="34"/>
                <a:cs typeface="Noto Sans" panose="020B0502040504020204" pitchFamily="34"/>
              </a:rPr>
              <a:t>La </a:t>
            </a:r>
            <a:r>
              <a:rPr lang="fr-FR" sz="1050" b="1" dirty="0">
                <a:latin typeface="Noto Sans" panose="020B0502040504020204" pitchFamily="34"/>
                <a:ea typeface="Noto Sans" panose="020B0502040504020204" pitchFamily="34"/>
                <a:cs typeface="Noto Sans" panose="020B0502040504020204" pitchFamily="34"/>
              </a:rPr>
              <a:t>crèche collective les Alizés</a:t>
            </a:r>
            <a:r>
              <a:rPr lang="fr-FR" sz="1050" dirty="0">
                <a:latin typeface="Noto Sans" panose="020B0502040504020204" pitchFamily="34"/>
                <a:ea typeface="Noto Sans" panose="020B0502040504020204" pitchFamily="34"/>
                <a:cs typeface="Noto Sans" panose="020B0502040504020204" pitchFamily="34"/>
              </a:rPr>
              <a:t>, située 2 rue de Gembloux, qui accueille sous contrat les enfants, porteurs de handicap ou non, de façon régulière ou temporaire et en semaine, grâce à l’équipe composée de puériculteur, éducateurs de jeunes enfants, infirmier, auxiliaires de puériculture, assistants petite enfance, agents d’entretien et de restauration, lingère.</a:t>
            </a:r>
          </a:p>
          <a:p>
            <a:pPr marL="542925" indent="-361950" algn="just">
              <a:lnSpc>
                <a:spcPct val="107000"/>
              </a:lnSpc>
              <a:spcAft>
                <a:spcPts val="0"/>
              </a:spcAft>
            </a:pPr>
            <a:r>
              <a:rPr lang="fr-FR" sz="1050" dirty="0">
                <a:latin typeface="Noto Sans" panose="020B0502040504020204" pitchFamily="34"/>
                <a:ea typeface="Noto Sans" panose="020B0502040504020204" pitchFamily="34"/>
                <a:cs typeface="Noto Sans" panose="020B0502040504020204" pitchFamily="34"/>
              </a:rPr>
              <a:t> </a:t>
            </a:r>
          </a:p>
          <a:p>
            <a:pPr marL="542925" lvl="0" indent="-361950" algn="just">
              <a:lnSpc>
                <a:spcPct val="107000"/>
              </a:lnSpc>
              <a:spcAft>
                <a:spcPts val="0"/>
              </a:spcAft>
              <a:buFont typeface="Symbol" panose="05050102010706020507" pitchFamily="18" charset="2"/>
              <a:buBlip>
                <a:blip r:embed="rId3"/>
              </a:buBlip>
            </a:pPr>
            <a:r>
              <a:rPr lang="fr-FR" sz="1050" dirty="0">
                <a:latin typeface="Noto Sans" panose="020B0502040504020204" pitchFamily="34"/>
                <a:ea typeface="Noto Sans" panose="020B0502040504020204" pitchFamily="34"/>
                <a:cs typeface="Noto Sans" panose="020B0502040504020204" pitchFamily="34"/>
              </a:rPr>
              <a:t>La </a:t>
            </a:r>
            <a:r>
              <a:rPr lang="fr-FR" sz="1050" b="1" dirty="0">
                <a:latin typeface="Noto Sans" panose="020B0502040504020204" pitchFamily="34"/>
                <a:ea typeface="Noto Sans" panose="020B0502040504020204" pitchFamily="34"/>
                <a:cs typeface="Noto Sans" panose="020B0502040504020204" pitchFamily="34"/>
              </a:rPr>
              <a:t>crèche familiale Françoise DOLTO </a:t>
            </a:r>
            <a:r>
              <a:rPr lang="fr-FR" sz="1050" dirty="0">
                <a:latin typeface="Noto Sans" panose="020B0502040504020204" pitchFamily="34"/>
                <a:ea typeface="Noto Sans" panose="020B0502040504020204" pitchFamily="34"/>
                <a:cs typeface="Noto Sans" panose="020B0502040504020204" pitchFamily="34"/>
              </a:rPr>
              <a:t>qui est similaire à la crèche collective dans ses modes de gardes, à l’exception que l’accueil physique se fait au domicile des assistantes maternelles, agréées par le service de Protection Maternelle Infantile. Elles sont encadrées et travaillent en lien avec une équipe composée d’une infirmière puéricultrice, d’une éducatrice de jeunes enfants et d’un médecin avec une possibilité d’accueil le samedi. Les assistantes maternelles peuvent se rendre à la Ludothèque ou la Médiathèque pour faire découvrir les structures aux enfants.</a:t>
            </a:r>
          </a:p>
          <a:p>
            <a:pPr marL="542925" indent="-361950">
              <a:lnSpc>
                <a:spcPct val="107000"/>
              </a:lnSpc>
              <a:spcAft>
                <a:spcPts val="0"/>
              </a:spcAft>
            </a:pPr>
            <a:r>
              <a:rPr lang="fr-FR" sz="1050" dirty="0">
                <a:latin typeface="Noto Sans" panose="020B0502040504020204" pitchFamily="34"/>
                <a:ea typeface="Noto Sans" panose="020B0502040504020204" pitchFamily="34"/>
                <a:cs typeface="Noto Sans" panose="020B0502040504020204" pitchFamily="34"/>
              </a:rPr>
              <a:t> </a:t>
            </a:r>
          </a:p>
          <a:p>
            <a:pPr marL="542925" lvl="0" indent="-361950" algn="just">
              <a:lnSpc>
                <a:spcPct val="107000"/>
              </a:lnSpc>
              <a:spcAft>
                <a:spcPts val="0"/>
              </a:spcAft>
              <a:buFont typeface="Symbol" panose="05050102010706020507" pitchFamily="18" charset="2"/>
              <a:buBlip>
                <a:blip r:embed="rId3"/>
              </a:buBlip>
            </a:pPr>
            <a:r>
              <a:rPr lang="fr-FR" sz="1050" dirty="0">
                <a:latin typeface="Noto Sans" panose="020B0502040504020204" pitchFamily="34"/>
                <a:ea typeface="Noto Sans" panose="020B0502040504020204" pitchFamily="34"/>
                <a:cs typeface="Noto Sans" panose="020B0502040504020204" pitchFamily="34"/>
              </a:rPr>
              <a:t>Les </a:t>
            </a:r>
            <a:r>
              <a:rPr lang="fr-FR" sz="1050" b="1" dirty="0">
                <a:latin typeface="Noto Sans" panose="020B0502040504020204" pitchFamily="34"/>
                <a:ea typeface="Noto Sans" panose="020B0502040504020204" pitchFamily="34"/>
                <a:cs typeface="Noto Sans" panose="020B0502040504020204" pitchFamily="34"/>
              </a:rPr>
              <a:t>crèches associatives et parentales</a:t>
            </a:r>
            <a:r>
              <a:rPr lang="fr-FR" sz="1050" dirty="0">
                <a:latin typeface="Noto Sans" panose="020B0502040504020204" pitchFamily="34"/>
                <a:ea typeface="Noto Sans" panose="020B0502040504020204" pitchFamily="34"/>
                <a:cs typeface="Noto Sans" panose="020B0502040504020204" pitchFamily="34"/>
              </a:rPr>
              <a:t>, subventionnées pas la Ville, qui peuvent accueillir les enfants jusqu’à 3 ans en accueil régulier et jusqu’à 6 ans en accueil occasionnel.</a:t>
            </a:r>
          </a:p>
          <a:p>
            <a:pPr marL="542925" indent="-361950">
              <a:lnSpc>
                <a:spcPct val="107000"/>
              </a:lnSpc>
              <a:spcAft>
                <a:spcPts val="0"/>
              </a:spcAft>
            </a:pPr>
            <a:r>
              <a:rPr lang="fr-FR" sz="1050" dirty="0">
                <a:latin typeface="Noto Sans" panose="020B0502040504020204" pitchFamily="34"/>
                <a:ea typeface="Noto Sans" panose="020B0502040504020204" pitchFamily="34"/>
                <a:cs typeface="Noto Sans" panose="020B0502040504020204" pitchFamily="34"/>
              </a:rPr>
              <a:t> </a:t>
            </a:r>
          </a:p>
          <a:p>
            <a:pPr marL="542925" lvl="0" indent="-361950" algn="just">
              <a:lnSpc>
                <a:spcPct val="107000"/>
              </a:lnSpc>
              <a:spcAft>
                <a:spcPts val="800"/>
              </a:spcAft>
              <a:buFont typeface="Symbol" panose="05050102010706020507" pitchFamily="18" charset="2"/>
              <a:buBlip>
                <a:blip r:embed="rId3"/>
              </a:buBlip>
            </a:pPr>
            <a:r>
              <a:rPr lang="fr-FR" sz="1050" dirty="0">
                <a:latin typeface="Noto Sans" panose="020B0502040504020204" pitchFamily="34"/>
                <a:ea typeface="Noto Sans" panose="020B0502040504020204" pitchFamily="34"/>
                <a:cs typeface="Noto Sans" panose="020B0502040504020204" pitchFamily="34"/>
              </a:rPr>
              <a:t>Le </a:t>
            </a:r>
            <a:r>
              <a:rPr lang="fr-FR" sz="1050" b="1" dirty="0">
                <a:latin typeface="Noto Sans" panose="020B0502040504020204" pitchFamily="34"/>
                <a:ea typeface="Noto Sans" panose="020B0502040504020204" pitchFamily="34"/>
                <a:cs typeface="Noto Sans" panose="020B0502040504020204" pitchFamily="34"/>
              </a:rPr>
              <a:t>Relais Petite Enfance « Premiers pas à Vandœuvre </a:t>
            </a:r>
            <a:r>
              <a:rPr lang="fr-FR" sz="1050" b="1" dirty="0" smtClean="0">
                <a:latin typeface="Noto Sans" panose="020B0502040504020204" pitchFamily="34"/>
                <a:ea typeface="Noto Sans" panose="020B0502040504020204" pitchFamily="34"/>
                <a:cs typeface="Noto Sans" panose="020B0502040504020204" pitchFamily="34"/>
              </a:rPr>
              <a:t>» </a:t>
            </a:r>
            <a:r>
              <a:rPr lang="fr-FR" sz="1050" dirty="0" smtClean="0">
                <a:latin typeface="Noto Sans" panose="020B0502040504020204" pitchFamily="34"/>
                <a:ea typeface="Noto Sans" panose="020B0502040504020204" pitchFamily="34"/>
                <a:cs typeface="Noto Sans" panose="020B0502040504020204" pitchFamily="34"/>
              </a:rPr>
              <a:t>(RPE), qui </a:t>
            </a:r>
            <a:r>
              <a:rPr lang="fr-FR" sz="1050" dirty="0">
                <a:latin typeface="Noto Sans" panose="020B0502040504020204" pitchFamily="34"/>
                <a:ea typeface="Noto Sans" panose="020B0502040504020204" pitchFamily="34"/>
                <a:cs typeface="Noto Sans" panose="020B0502040504020204" pitchFamily="34"/>
              </a:rPr>
              <a:t>est situé dans les locaux de la Ludothèque. Géré par la Ville et en partenariat avec la CAF, il apporte conseils, informations et </a:t>
            </a:r>
            <a:r>
              <a:rPr lang="fr-FR" sz="1050" dirty="0" smtClean="0">
                <a:latin typeface="Noto Sans" panose="020B0502040504020204" pitchFamily="34"/>
                <a:ea typeface="Noto Sans" panose="020B0502040504020204" pitchFamily="34"/>
                <a:cs typeface="Noto Sans" panose="020B0502040504020204" pitchFamily="34"/>
              </a:rPr>
              <a:t>écoute </a:t>
            </a:r>
            <a:r>
              <a:rPr lang="fr-FR" sz="1050" dirty="0">
                <a:latin typeface="Noto Sans" panose="020B0502040504020204" pitchFamily="34"/>
                <a:ea typeface="Noto Sans" panose="020B0502040504020204" pitchFamily="34"/>
                <a:cs typeface="Noto Sans" panose="020B0502040504020204" pitchFamily="34"/>
              </a:rPr>
              <a:t>aussi bien aux parents qu’aux assistantes maternelles via le réseau qu’il constitue. C’est un lieu de socialisation où sont également proposées des activités adaptées en fonction de l’âge des enfants.</a:t>
            </a:r>
          </a:p>
        </p:txBody>
      </p:sp>
      <p:sp>
        <p:nvSpPr>
          <p:cNvPr id="7" name="Rectangle 6"/>
          <p:cNvSpPr/>
          <p:nvPr/>
        </p:nvSpPr>
        <p:spPr>
          <a:xfrm>
            <a:off x="7253646" y="5463394"/>
            <a:ext cx="2633472" cy="1180901"/>
          </a:xfrm>
          <a:prstGeom prst="rect">
            <a:avLst/>
          </a:prstGeom>
        </p:spPr>
        <p:txBody>
          <a:bodyPr wrap="square">
            <a:spAutoFit/>
          </a:bodyPr>
          <a:lstStyle/>
          <a:p>
            <a:pPr algn="just">
              <a:lnSpc>
                <a:spcPct val="107000"/>
              </a:lnSpc>
              <a:spcAft>
                <a:spcPts val="200"/>
              </a:spcAft>
            </a:pPr>
            <a:r>
              <a:rPr lang="fr-FR" sz="900" dirty="0" smtClean="0">
                <a:latin typeface="Noto Sans" panose="020B0502040504020204" pitchFamily="34"/>
                <a:ea typeface="Noto Sans" panose="020B0502040504020204" pitchFamily="34"/>
                <a:cs typeface="Noto Sans" panose="020B0502040504020204" pitchFamily="34"/>
              </a:rPr>
              <a:t>Ces structures </a:t>
            </a:r>
            <a:r>
              <a:rPr lang="fr-FR" sz="900" dirty="0">
                <a:latin typeface="Noto Sans" panose="020B0502040504020204" pitchFamily="34"/>
                <a:ea typeface="Noto Sans" panose="020B0502040504020204" pitchFamily="34"/>
                <a:cs typeface="Noto Sans" panose="020B0502040504020204" pitchFamily="34"/>
              </a:rPr>
              <a:t>sont </a:t>
            </a:r>
            <a:r>
              <a:rPr lang="fr-FR" sz="900" b="1" dirty="0">
                <a:latin typeface="Noto Sans" panose="020B0502040504020204" pitchFamily="34"/>
                <a:ea typeface="Noto Sans" panose="020B0502040504020204" pitchFamily="34"/>
                <a:cs typeface="Noto Sans" panose="020B0502040504020204" pitchFamily="34"/>
              </a:rPr>
              <a:t>accessibles aux agents</a:t>
            </a:r>
            <a:r>
              <a:rPr lang="fr-FR" sz="900" dirty="0">
                <a:latin typeface="Noto Sans" panose="020B0502040504020204" pitchFamily="34"/>
                <a:ea typeface="Noto Sans" panose="020B0502040504020204" pitchFamily="34"/>
                <a:cs typeface="Noto Sans" panose="020B0502040504020204" pitchFamily="34"/>
              </a:rPr>
              <a:t> de la Commune, afin de faciliter l’organisation vie de famille / travail.</a:t>
            </a:r>
          </a:p>
          <a:p>
            <a:pPr algn="just">
              <a:lnSpc>
                <a:spcPct val="107000"/>
              </a:lnSpc>
              <a:spcAft>
                <a:spcPts val="200"/>
              </a:spcAft>
            </a:pPr>
            <a:r>
              <a:rPr lang="fr-FR" sz="900" dirty="0">
                <a:latin typeface="Noto Sans" panose="020B0502040504020204" pitchFamily="34"/>
                <a:ea typeface="Noto Sans" panose="020B0502040504020204" pitchFamily="34"/>
                <a:cs typeface="Noto Sans" panose="020B0502040504020204" pitchFamily="34"/>
              </a:rPr>
              <a:t>Retrouvez toutes ces structures d’accueil en détail, avec les coordonnées et les adresses :</a:t>
            </a:r>
          </a:p>
          <a:p>
            <a:pPr algn="just">
              <a:lnSpc>
                <a:spcPct val="107000"/>
              </a:lnSpc>
              <a:spcAft>
                <a:spcPts val="200"/>
              </a:spcAft>
            </a:pPr>
            <a:r>
              <a:rPr lang="fr-FR" sz="800" u="sng" dirty="0">
                <a:solidFill>
                  <a:srgbClr val="0563C1"/>
                </a:solidFill>
                <a:latin typeface="Noto Sans" panose="020B0502040504020204" pitchFamily="34"/>
                <a:ea typeface="Noto Sans" panose="020B0502040504020204" pitchFamily="34"/>
                <a:cs typeface="Noto Sans" panose="020B0502040504020204" pitchFamily="34"/>
                <a:hlinkClick r:id="rId5"/>
              </a:rPr>
              <a:t>https://www.vandoeuvre.fr/bien-vivre/enfance-et-famille/petite-enfance</a:t>
            </a:r>
            <a:r>
              <a:rPr lang="fr-FR" sz="1000" u="sng" dirty="0">
                <a:solidFill>
                  <a:srgbClr val="0563C1"/>
                </a:solidFill>
                <a:latin typeface="Noto Sans" panose="020B0502040504020204" pitchFamily="34"/>
                <a:ea typeface="Noto Sans" panose="020B0502040504020204" pitchFamily="34"/>
                <a:cs typeface="Noto Sans" panose="020B0502040504020204" pitchFamily="34"/>
                <a:hlinkClick r:id="rId5"/>
              </a:rPr>
              <a:t>/</a:t>
            </a:r>
            <a:endParaRPr lang="fr-FR" sz="1000" dirty="0">
              <a:latin typeface="Noto Sans" panose="020B0502040504020204" pitchFamily="34"/>
              <a:ea typeface="Noto Sans" panose="020B0502040504020204" pitchFamily="34"/>
              <a:cs typeface="Noto Sans" panose="020B0502040504020204" pitchFamily="34"/>
            </a:endParaRPr>
          </a:p>
        </p:txBody>
      </p:sp>
      <p:pic>
        <p:nvPicPr>
          <p:cNvPr id="3" name="Image 2"/>
          <p:cNvPicPr>
            <a:picLocks noChangeAspect="1"/>
          </p:cNvPicPr>
          <p:nvPr/>
        </p:nvPicPr>
        <p:blipFill rotWithShape="1">
          <a:blip r:embed="rId6" cstate="print">
            <a:extLst>
              <a:ext uri="{28A0092B-C50C-407E-A947-70E740481C1C}">
                <a14:useLocalDpi xmlns:a14="http://schemas.microsoft.com/office/drawing/2010/main" val="0"/>
              </a:ext>
            </a:extLst>
          </a:blip>
          <a:srcRect t="-93" r="42155" b="-1"/>
          <a:stretch/>
        </p:blipFill>
        <p:spPr>
          <a:xfrm>
            <a:off x="7223760" y="2071931"/>
            <a:ext cx="2798064" cy="3282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509909832"/>
      </p:ext>
    </p:extLst>
  </p:cSld>
  <p:clrMapOvr>
    <a:masterClrMapping/>
  </p:clrMapOvr>
  <p:transition spd="slow" advTm="15201">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Effect transition="in" filter="fade">
                                      <p:cBhvr>
                                        <p:cTn id="33" dur="1000"/>
                                        <p:tgtEl>
                                          <p:spTgt spid="6">
                                            <p:txEl>
                                              <p:pRg st="0" end="0"/>
                                            </p:txEl>
                                          </p:spTgt>
                                        </p:tgtEl>
                                      </p:cBhvr>
                                    </p:animEffect>
                                    <p:anim calcmode="lin" valueType="num">
                                      <p:cBhvr>
                                        <p:cTn id="3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1000"/>
                                        <p:tgtEl>
                                          <p:spTgt spid="6">
                                            <p:txEl>
                                              <p:pRg st="2" end="2"/>
                                            </p:txEl>
                                          </p:spTgt>
                                        </p:tgtEl>
                                      </p:cBhvr>
                                    </p:animEffect>
                                    <p:anim calcmode="lin" valueType="num">
                                      <p:cBhvr>
                                        <p:cTn id="4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2" end="2"/>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1000"/>
                                        <p:tgtEl>
                                          <p:spTgt spid="6">
                                            <p:txEl>
                                              <p:pRg st="3" end="3"/>
                                            </p:txEl>
                                          </p:spTgt>
                                        </p:tgtEl>
                                      </p:cBhvr>
                                    </p:animEffect>
                                    <p:anim calcmode="lin" valueType="num">
                                      <p:cBhvr>
                                        <p:cTn id="4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3" end="3"/>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1000"/>
                                        <p:tgtEl>
                                          <p:spTgt spid="6">
                                            <p:txEl>
                                              <p:pRg st="4" end="4"/>
                                            </p:txEl>
                                          </p:spTgt>
                                        </p:tgtEl>
                                      </p:cBhvr>
                                    </p:animEffect>
                                    <p:anim calcmode="lin" valueType="num">
                                      <p:cBhvr>
                                        <p:cTn id="5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1000"/>
                                        <p:tgtEl>
                                          <p:spTgt spid="6">
                                            <p:txEl>
                                              <p:pRg st="5" end="5"/>
                                            </p:txEl>
                                          </p:spTgt>
                                        </p:tgtEl>
                                      </p:cBhvr>
                                    </p:animEffect>
                                    <p:anim calcmode="lin" valueType="num">
                                      <p:cBhvr>
                                        <p:cTn id="5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5" end="5"/>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fade">
                                      <p:cBhvr>
                                        <p:cTn id="60" dur="1000"/>
                                        <p:tgtEl>
                                          <p:spTgt spid="6">
                                            <p:txEl>
                                              <p:pRg st="6" end="6"/>
                                            </p:txEl>
                                          </p:spTgt>
                                        </p:tgtEl>
                                      </p:cBhvr>
                                    </p:animEffect>
                                    <p:anim calcmode="lin" valueType="num">
                                      <p:cBhvr>
                                        <p:cTn id="61"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6" end="6"/>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6">
                                            <p:txEl>
                                              <p:pRg st="7" end="7"/>
                                            </p:txEl>
                                          </p:spTgt>
                                        </p:tgtEl>
                                        <p:attrNameLst>
                                          <p:attrName>style.visibility</p:attrName>
                                        </p:attrNameLst>
                                      </p:cBhvr>
                                      <p:to>
                                        <p:strVal val="visible"/>
                                      </p:to>
                                    </p:set>
                                    <p:animEffect transition="in" filter="fade">
                                      <p:cBhvr>
                                        <p:cTn id="65" dur="1000"/>
                                        <p:tgtEl>
                                          <p:spTgt spid="6">
                                            <p:txEl>
                                              <p:pRg st="7" end="7"/>
                                            </p:txEl>
                                          </p:spTgt>
                                        </p:tgtEl>
                                      </p:cBhvr>
                                    </p:animEffect>
                                    <p:anim calcmode="lin" valueType="num">
                                      <p:cBhvr>
                                        <p:cTn id="6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7" end="7"/>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
                                            <p:txEl>
                                              <p:pRg st="8" end="8"/>
                                            </p:txEl>
                                          </p:spTgt>
                                        </p:tgtEl>
                                        <p:attrNameLst>
                                          <p:attrName>style.visibility</p:attrName>
                                        </p:attrNameLst>
                                      </p:cBhvr>
                                      <p:to>
                                        <p:strVal val="visible"/>
                                      </p:to>
                                    </p:set>
                                    <p:animEffect transition="in" filter="fade">
                                      <p:cBhvr>
                                        <p:cTn id="70" dur="1000"/>
                                        <p:tgtEl>
                                          <p:spTgt spid="6">
                                            <p:txEl>
                                              <p:pRg st="8" end="8"/>
                                            </p:txEl>
                                          </p:spTgt>
                                        </p:tgtEl>
                                      </p:cBhvr>
                                    </p:animEffect>
                                    <p:anim calcmode="lin" valueType="num">
                                      <p:cBhvr>
                                        <p:cTn id="71"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1000" fill="hold"/>
                                        <p:tgtEl>
                                          <p:spTgt spid="3"/>
                                        </p:tgtEl>
                                        <p:attrNameLst>
                                          <p:attrName>ppt_w</p:attrName>
                                        </p:attrNameLst>
                                      </p:cBhvr>
                                      <p:tavLst>
                                        <p:tav tm="0">
                                          <p:val>
                                            <p:fltVal val="0"/>
                                          </p:val>
                                        </p:tav>
                                        <p:tav tm="100000">
                                          <p:val>
                                            <p:strVal val="#ppt_w"/>
                                          </p:val>
                                        </p:tav>
                                      </p:tavLst>
                                    </p:anim>
                                    <p:anim calcmode="lin" valueType="num">
                                      <p:cBhvr>
                                        <p:cTn id="78" dur="1000" fill="hold"/>
                                        <p:tgtEl>
                                          <p:spTgt spid="3"/>
                                        </p:tgtEl>
                                        <p:attrNameLst>
                                          <p:attrName>ppt_h</p:attrName>
                                        </p:attrNameLst>
                                      </p:cBhvr>
                                      <p:tavLst>
                                        <p:tav tm="0">
                                          <p:val>
                                            <p:fltVal val="0"/>
                                          </p:val>
                                        </p:tav>
                                        <p:tav tm="100000">
                                          <p:val>
                                            <p:strVal val="#ppt_h"/>
                                          </p:val>
                                        </p:tav>
                                      </p:tavLst>
                                    </p:anim>
                                    <p:anim calcmode="lin" valueType="num">
                                      <p:cBhvr>
                                        <p:cTn id="79" dur="1000" fill="hold"/>
                                        <p:tgtEl>
                                          <p:spTgt spid="3"/>
                                        </p:tgtEl>
                                        <p:attrNameLst>
                                          <p:attrName>style.rotation</p:attrName>
                                        </p:attrNameLst>
                                      </p:cBhvr>
                                      <p:tavLst>
                                        <p:tav tm="0">
                                          <p:val>
                                            <p:fltVal val="90"/>
                                          </p:val>
                                        </p:tav>
                                        <p:tav tm="100000">
                                          <p:val>
                                            <p:fltVal val="0"/>
                                          </p:val>
                                        </p:tav>
                                      </p:tavLst>
                                    </p:anim>
                                    <p:animEffect transition="in" filter="fade">
                                      <p:cBhvr>
                                        <p:cTn id="80" dur="10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7">
                                            <p:txEl>
                                              <p:pRg st="0" end="0"/>
                                            </p:txEl>
                                          </p:spTgt>
                                        </p:tgtEl>
                                        <p:attrNameLst>
                                          <p:attrName>style.visibility</p:attrName>
                                        </p:attrNameLst>
                                      </p:cBhvr>
                                      <p:to>
                                        <p:strVal val="visible"/>
                                      </p:to>
                                    </p:set>
                                    <p:animEffect transition="in" filter="wipe(down)">
                                      <p:cBhvr>
                                        <p:cTn id="85" dur="580">
                                          <p:stCondLst>
                                            <p:cond delay="0"/>
                                          </p:stCondLst>
                                        </p:cTn>
                                        <p:tgtEl>
                                          <p:spTgt spid="7">
                                            <p:txEl>
                                              <p:pRg st="0" end="0"/>
                                            </p:txEl>
                                          </p:spTgt>
                                        </p:tgtEl>
                                      </p:cBhvr>
                                    </p:animEffect>
                                    <p:anim calcmode="lin" valueType="num">
                                      <p:cBhvr>
                                        <p:cTn id="8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7">
                                            <p:txEl>
                                              <p:pRg st="0" end="0"/>
                                            </p:txEl>
                                          </p:spTgt>
                                        </p:tgtEl>
                                      </p:cBhvr>
                                      <p:to x="100000" y="60000"/>
                                    </p:animScale>
                                    <p:animScale>
                                      <p:cBhvr>
                                        <p:cTn id="92" dur="166" decel="50000">
                                          <p:stCondLst>
                                            <p:cond delay="676"/>
                                          </p:stCondLst>
                                        </p:cTn>
                                        <p:tgtEl>
                                          <p:spTgt spid="7">
                                            <p:txEl>
                                              <p:pRg st="0" end="0"/>
                                            </p:txEl>
                                          </p:spTgt>
                                        </p:tgtEl>
                                      </p:cBhvr>
                                      <p:to x="100000" y="100000"/>
                                    </p:animScale>
                                    <p:animScale>
                                      <p:cBhvr>
                                        <p:cTn id="93" dur="26">
                                          <p:stCondLst>
                                            <p:cond delay="1312"/>
                                          </p:stCondLst>
                                        </p:cTn>
                                        <p:tgtEl>
                                          <p:spTgt spid="7">
                                            <p:txEl>
                                              <p:pRg st="0" end="0"/>
                                            </p:txEl>
                                          </p:spTgt>
                                        </p:tgtEl>
                                      </p:cBhvr>
                                      <p:to x="100000" y="80000"/>
                                    </p:animScale>
                                    <p:animScale>
                                      <p:cBhvr>
                                        <p:cTn id="94" dur="166" decel="50000">
                                          <p:stCondLst>
                                            <p:cond delay="1338"/>
                                          </p:stCondLst>
                                        </p:cTn>
                                        <p:tgtEl>
                                          <p:spTgt spid="7">
                                            <p:txEl>
                                              <p:pRg st="0" end="0"/>
                                            </p:txEl>
                                          </p:spTgt>
                                        </p:tgtEl>
                                      </p:cBhvr>
                                      <p:to x="100000" y="100000"/>
                                    </p:animScale>
                                    <p:animScale>
                                      <p:cBhvr>
                                        <p:cTn id="95" dur="26">
                                          <p:stCondLst>
                                            <p:cond delay="1642"/>
                                          </p:stCondLst>
                                        </p:cTn>
                                        <p:tgtEl>
                                          <p:spTgt spid="7">
                                            <p:txEl>
                                              <p:pRg st="0" end="0"/>
                                            </p:txEl>
                                          </p:spTgt>
                                        </p:tgtEl>
                                      </p:cBhvr>
                                      <p:to x="100000" y="90000"/>
                                    </p:animScale>
                                    <p:animScale>
                                      <p:cBhvr>
                                        <p:cTn id="96" dur="166" decel="50000">
                                          <p:stCondLst>
                                            <p:cond delay="1668"/>
                                          </p:stCondLst>
                                        </p:cTn>
                                        <p:tgtEl>
                                          <p:spTgt spid="7">
                                            <p:txEl>
                                              <p:pRg st="0" end="0"/>
                                            </p:txEl>
                                          </p:spTgt>
                                        </p:tgtEl>
                                      </p:cBhvr>
                                      <p:to x="100000" y="100000"/>
                                    </p:animScale>
                                    <p:animScale>
                                      <p:cBhvr>
                                        <p:cTn id="97" dur="26">
                                          <p:stCondLst>
                                            <p:cond delay="1808"/>
                                          </p:stCondLst>
                                        </p:cTn>
                                        <p:tgtEl>
                                          <p:spTgt spid="7">
                                            <p:txEl>
                                              <p:pRg st="0" end="0"/>
                                            </p:txEl>
                                          </p:spTgt>
                                        </p:tgtEl>
                                      </p:cBhvr>
                                      <p:to x="100000" y="95000"/>
                                    </p:animScale>
                                    <p:animScale>
                                      <p:cBhvr>
                                        <p:cTn id="98" dur="166" decel="50000">
                                          <p:stCondLst>
                                            <p:cond delay="1834"/>
                                          </p:stCondLst>
                                        </p:cTn>
                                        <p:tgtEl>
                                          <p:spTgt spid="7">
                                            <p:txEl>
                                              <p:pRg st="0" end="0"/>
                                            </p:txEl>
                                          </p:spTgt>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7">
                                            <p:txEl>
                                              <p:pRg st="1" end="1"/>
                                            </p:txEl>
                                          </p:spTgt>
                                        </p:tgtEl>
                                        <p:attrNameLst>
                                          <p:attrName>style.visibility</p:attrName>
                                        </p:attrNameLst>
                                      </p:cBhvr>
                                      <p:to>
                                        <p:strVal val="visible"/>
                                      </p:to>
                                    </p:set>
                                    <p:animEffect transition="in" filter="wipe(down)">
                                      <p:cBhvr>
                                        <p:cTn id="101" dur="580">
                                          <p:stCondLst>
                                            <p:cond delay="0"/>
                                          </p:stCondLst>
                                        </p:cTn>
                                        <p:tgtEl>
                                          <p:spTgt spid="7">
                                            <p:txEl>
                                              <p:pRg st="1" end="1"/>
                                            </p:txEl>
                                          </p:spTgt>
                                        </p:tgtEl>
                                      </p:cBhvr>
                                    </p:animEffect>
                                    <p:anim calcmode="lin" valueType="num">
                                      <p:cBhvr>
                                        <p:cTn id="102"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7">
                                            <p:txEl>
                                              <p:pRg st="1" end="1"/>
                                            </p:txEl>
                                          </p:spTgt>
                                        </p:tgtEl>
                                      </p:cBhvr>
                                      <p:to x="100000" y="60000"/>
                                    </p:animScale>
                                    <p:animScale>
                                      <p:cBhvr>
                                        <p:cTn id="108" dur="166" decel="50000">
                                          <p:stCondLst>
                                            <p:cond delay="676"/>
                                          </p:stCondLst>
                                        </p:cTn>
                                        <p:tgtEl>
                                          <p:spTgt spid="7">
                                            <p:txEl>
                                              <p:pRg st="1" end="1"/>
                                            </p:txEl>
                                          </p:spTgt>
                                        </p:tgtEl>
                                      </p:cBhvr>
                                      <p:to x="100000" y="100000"/>
                                    </p:animScale>
                                    <p:animScale>
                                      <p:cBhvr>
                                        <p:cTn id="109" dur="26">
                                          <p:stCondLst>
                                            <p:cond delay="1312"/>
                                          </p:stCondLst>
                                        </p:cTn>
                                        <p:tgtEl>
                                          <p:spTgt spid="7">
                                            <p:txEl>
                                              <p:pRg st="1" end="1"/>
                                            </p:txEl>
                                          </p:spTgt>
                                        </p:tgtEl>
                                      </p:cBhvr>
                                      <p:to x="100000" y="80000"/>
                                    </p:animScale>
                                    <p:animScale>
                                      <p:cBhvr>
                                        <p:cTn id="110" dur="166" decel="50000">
                                          <p:stCondLst>
                                            <p:cond delay="1338"/>
                                          </p:stCondLst>
                                        </p:cTn>
                                        <p:tgtEl>
                                          <p:spTgt spid="7">
                                            <p:txEl>
                                              <p:pRg st="1" end="1"/>
                                            </p:txEl>
                                          </p:spTgt>
                                        </p:tgtEl>
                                      </p:cBhvr>
                                      <p:to x="100000" y="100000"/>
                                    </p:animScale>
                                    <p:animScale>
                                      <p:cBhvr>
                                        <p:cTn id="111" dur="26">
                                          <p:stCondLst>
                                            <p:cond delay="1642"/>
                                          </p:stCondLst>
                                        </p:cTn>
                                        <p:tgtEl>
                                          <p:spTgt spid="7">
                                            <p:txEl>
                                              <p:pRg st="1" end="1"/>
                                            </p:txEl>
                                          </p:spTgt>
                                        </p:tgtEl>
                                      </p:cBhvr>
                                      <p:to x="100000" y="90000"/>
                                    </p:animScale>
                                    <p:animScale>
                                      <p:cBhvr>
                                        <p:cTn id="112" dur="166" decel="50000">
                                          <p:stCondLst>
                                            <p:cond delay="1668"/>
                                          </p:stCondLst>
                                        </p:cTn>
                                        <p:tgtEl>
                                          <p:spTgt spid="7">
                                            <p:txEl>
                                              <p:pRg st="1" end="1"/>
                                            </p:txEl>
                                          </p:spTgt>
                                        </p:tgtEl>
                                      </p:cBhvr>
                                      <p:to x="100000" y="100000"/>
                                    </p:animScale>
                                    <p:animScale>
                                      <p:cBhvr>
                                        <p:cTn id="113" dur="26">
                                          <p:stCondLst>
                                            <p:cond delay="1808"/>
                                          </p:stCondLst>
                                        </p:cTn>
                                        <p:tgtEl>
                                          <p:spTgt spid="7">
                                            <p:txEl>
                                              <p:pRg st="1" end="1"/>
                                            </p:txEl>
                                          </p:spTgt>
                                        </p:tgtEl>
                                      </p:cBhvr>
                                      <p:to x="100000" y="95000"/>
                                    </p:animScale>
                                    <p:animScale>
                                      <p:cBhvr>
                                        <p:cTn id="114" dur="166" decel="50000">
                                          <p:stCondLst>
                                            <p:cond delay="1834"/>
                                          </p:stCondLst>
                                        </p:cTn>
                                        <p:tgtEl>
                                          <p:spTgt spid="7">
                                            <p:txEl>
                                              <p:pRg st="1" end="1"/>
                                            </p:txEl>
                                          </p:spTgt>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7">
                                            <p:txEl>
                                              <p:pRg st="2" end="2"/>
                                            </p:txEl>
                                          </p:spTgt>
                                        </p:tgtEl>
                                        <p:attrNameLst>
                                          <p:attrName>style.visibility</p:attrName>
                                        </p:attrNameLst>
                                      </p:cBhvr>
                                      <p:to>
                                        <p:strVal val="visible"/>
                                      </p:to>
                                    </p:set>
                                    <p:animEffect transition="in" filter="wipe(down)">
                                      <p:cBhvr>
                                        <p:cTn id="117" dur="580">
                                          <p:stCondLst>
                                            <p:cond delay="0"/>
                                          </p:stCondLst>
                                        </p:cTn>
                                        <p:tgtEl>
                                          <p:spTgt spid="7">
                                            <p:txEl>
                                              <p:pRg st="2" end="2"/>
                                            </p:txEl>
                                          </p:spTgt>
                                        </p:tgtEl>
                                      </p:cBhvr>
                                    </p:animEffect>
                                    <p:anim calcmode="lin" valueType="num">
                                      <p:cBhvr>
                                        <p:cTn id="118"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7">
                                            <p:txEl>
                                              <p:pRg st="2" end="2"/>
                                            </p:txEl>
                                          </p:spTgt>
                                        </p:tgtEl>
                                      </p:cBhvr>
                                      <p:to x="100000" y="60000"/>
                                    </p:animScale>
                                    <p:animScale>
                                      <p:cBhvr>
                                        <p:cTn id="124" dur="166" decel="50000">
                                          <p:stCondLst>
                                            <p:cond delay="676"/>
                                          </p:stCondLst>
                                        </p:cTn>
                                        <p:tgtEl>
                                          <p:spTgt spid="7">
                                            <p:txEl>
                                              <p:pRg st="2" end="2"/>
                                            </p:txEl>
                                          </p:spTgt>
                                        </p:tgtEl>
                                      </p:cBhvr>
                                      <p:to x="100000" y="100000"/>
                                    </p:animScale>
                                    <p:animScale>
                                      <p:cBhvr>
                                        <p:cTn id="125" dur="26">
                                          <p:stCondLst>
                                            <p:cond delay="1312"/>
                                          </p:stCondLst>
                                        </p:cTn>
                                        <p:tgtEl>
                                          <p:spTgt spid="7">
                                            <p:txEl>
                                              <p:pRg st="2" end="2"/>
                                            </p:txEl>
                                          </p:spTgt>
                                        </p:tgtEl>
                                      </p:cBhvr>
                                      <p:to x="100000" y="80000"/>
                                    </p:animScale>
                                    <p:animScale>
                                      <p:cBhvr>
                                        <p:cTn id="126" dur="166" decel="50000">
                                          <p:stCondLst>
                                            <p:cond delay="1338"/>
                                          </p:stCondLst>
                                        </p:cTn>
                                        <p:tgtEl>
                                          <p:spTgt spid="7">
                                            <p:txEl>
                                              <p:pRg st="2" end="2"/>
                                            </p:txEl>
                                          </p:spTgt>
                                        </p:tgtEl>
                                      </p:cBhvr>
                                      <p:to x="100000" y="100000"/>
                                    </p:animScale>
                                    <p:animScale>
                                      <p:cBhvr>
                                        <p:cTn id="127" dur="26">
                                          <p:stCondLst>
                                            <p:cond delay="1642"/>
                                          </p:stCondLst>
                                        </p:cTn>
                                        <p:tgtEl>
                                          <p:spTgt spid="7">
                                            <p:txEl>
                                              <p:pRg st="2" end="2"/>
                                            </p:txEl>
                                          </p:spTgt>
                                        </p:tgtEl>
                                      </p:cBhvr>
                                      <p:to x="100000" y="90000"/>
                                    </p:animScale>
                                    <p:animScale>
                                      <p:cBhvr>
                                        <p:cTn id="128" dur="166" decel="50000">
                                          <p:stCondLst>
                                            <p:cond delay="1668"/>
                                          </p:stCondLst>
                                        </p:cTn>
                                        <p:tgtEl>
                                          <p:spTgt spid="7">
                                            <p:txEl>
                                              <p:pRg st="2" end="2"/>
                                            </p:txEl>
                                          </p:spTgt>
                                        </p:tgtEl>
                                      </p:cBhvr>
                                      <p:to x="100000" y="100000"/>
                                    </p:animScale>
                                    <p:animScale>
                                      <p:cBhvr>
                                        <p:cTn id="129" dur="26">
                                          <p:stCondLst>
                                            <p:cond delay="1808"/>
                                          </p:stCondLst>
                                        </p:cTn>
                                        <p:tgtEl>
                                          <p:spTgt spid="7">
                                            <p:txEl>
                                              <p:pRg st="2" end="2"/>
                                            </p:txEl>
                                          </p:spTgt>
                                        </p:tgtEl>
                                      </p:cBhvr>
                                      <p:to x="100000" y="95000"/>
                                    </p:animScale>
                                    <p:animScale>
                                      <p:cBhvr>
                                        <p:cTn id="130" dur="166" decel="50000">
                                          <p:stCondLst>
                                            <p:cond delay="1834"/>
                                          </p:stCondLst>
                                        </p:cTn>
                                        <p:tgtEl>
                                          <p:spTgt spid="7">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57288" y="6492875"/>
            <a:ext cx="683339" cy="365125"/>
          </a:xfrm>
        </p:spPr>
        <p:txBody>
          <a:bodyPr/>
          <a:lstStyle/>
          <a:p>
            <a:fld id="{9D1DA78C-0460-4633-B9A7-90C84C289958}" type="slidenum">
              <a:rPr lang="fr-FR" smtClean="0"/>
              <a:t>21</a:t>
            </a:fld>
            <a:endParaRPr lang="fr-FR"/>
          </a:p>
        </p:txBody>
      </p:sp>
      <p:sp>
        <p:nvSpPr>
          <p:cNvPr id="3" name="Rectangle 2"/>
          <p:cNvSpPr/>
          <p:nvPr/>
        </p:nvSpPr>
        <p:spPr>
          <a:xfrm>
            <a:off x="266700" y="235097"/>
            <a:ext cx="9124950" cy="1302408"/>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En terme d’</a:t>
            </a:r>
            <a:r>
              <a:rPr lang="fr-FR" sz="1050" b="1" dirty="0">
                <a:latin typeface="Noto Sans" panose="020B0502040504020204" pitchFamily="34"/>
                <a:ea typeface="Noto Sans" panose="020B0502040504020204" pitchFamily="34"/>
                <a:cs typeface="Noto Sans" panose="020B0502040504020204" pitchFamily="34"/>
              </a:rPr>
              <a:t>Education</a:t>
            </a:r>
            <a:r>
              <a:rPr lang="fr-FR" sz="1050" dirty="0">
                <a:latin typeface="Noto Sans" panose="020B0502040504020204" pitchFamily="34"/>
                <a:ea typeface="Noto Sans" panose="020B0502040504020204" pitchFamily="34"/>
                <a:cs typeface="Noto Sans" panose="020B0502040504020204" pitchFamily="34"/>
              </a:rPr>
              <a:t>, la Commune compte 17 écoles (maternelles et élémentaires confondus), 11 structures d’enseignement supérieur dont des écoles d’ingénieurs, la Facultés des Sciences et Technologies (FST), un Institut Universitaire Technologique (IUT), une prépa polytechnique, des laboratoires de recherche, 6 résidences universitaires et 2 resto U’ pour accueillir les 18 000 </a:t>
            </a:r>
            <a:r>
              <a:rPr lang="fr-FR" sz="1050" dirty="0" smtClean="0">
                <a:latin typeface="Noto Sans" panose="020B0502040504020204" pitchFamily="34"/>
                <a:ea typeface="Noto Sans" panose="020B0502040504020204" pitchFamily="34"/>
                <a:cs typeface="Noto Sans" panose="020B0502040504020204" pitchFamily="34"/>
              </a:rPr>
              <a:t>étudiants.</a:t>
            </a:r>
          </a:p>
          <a:p>
            <a:pPr marL="342900" lvl="0" indent="-342900" algn="just">
              <a:lnSpc>
                <a:spcPct val="107000"/>
              </a:lnSpc>
              <a:spcAft>
                <a:spcPts val="0"/>
              </a:spcAft>
              <a:buFont typeface="Wingdings" panose="05000000000000000000" pitchFamily="2" charset="2"/>
              <a:buChar char=""/>
            </a:pPr>
            <a:endParaRPr lang="fr-FR" sz="1050" dirty="0" smtClean="0">
              <a:latin typeface="Noto Sans" panose="020B0502040504020204" pitchFamily="34"/>
              <a:ea typeface="Noto Sans" panose="020B0502040504020204" pitchFamily="34"/>
              <a:cs typeface="Noto Sans" panose="020B0502040504020204" pitchFamily="34"/>
            </a:endParaRPr>
          </a:p>
          <a:p>
            <a:pPr marL="361950" lvl="0" algn="just">
              <a:lnSpc>
                <a:spcPct val="107000"/>
              </a:lnSpc>
              <a:spcAft>
                <a:spcPts val="0"/>
              </a:spcAft>
            </a:pPr>
            <a:r>
              <a:rPr lang="fr-FR" sz="1050" dirty="0" smtClean="0">
                <a:latin typeface="Noto Sans" panose="020B0502040504020204" pitchFamily="34"/>
                <a:ea typeface="Noto Sans" panose="020B0502040504020204" pitchFamily="34"/>
                <a:cs typeface="Noto Sans" panose="020B0502040504020204" pitchFamily="34"/>
              </a:rPr>
              <a:t>Retrouvez </a:t>
            </a:r>
            <a:r>
              <a:rPr lang="fr-FR" sz="1050" dirty="0">
                <a:latin typeface="Noto Sans" panose="020B0502040504020204" pitchFamily="34"/>
                <a:ea typeface="Noto Sans" panose="020B0502040504020204" pitchFamily="34"/>
                <a:cs typeface="Noto Sans" panose="020B0502040504020204" pitchFamily="34"/>
              </a:rPr>
              <a:t>tout le </a:t>
            </a:r>
            <a:r>
              <a:rPr lang="fr-FR" sz="1050" b="1" dirty="0">
                <a:latin typeface="Noto Sans" panose="020B0502040504020204" pitchFamily="34"/>
                <a:ea typeface="Noto Sans" panose="020B0502040504020204" pitchFamily="34"/>
                <a:cs typeface="Noto Sans" panose="020B0502040504020204" pitchFamily="34"/>
              </a:rPr>
              <a:t>parcours scolaire</a:t>
            </a:r>
            <a:r>
              <a:rPr lang="fr-FR" sz="1050" dirty="0">
                <a:latin typeface="Noto Sans" panose="020B0502040504020204" pitchFamily="34"/>
                <a:ea typeface="Noto Sans" panose="020B0502040504020204" pitchFamily="34"/>
                <a:cs typeface="Noto Sans" panose="020B0502040504020204" pitchFamily="34"/>
              </a:rPr>
              <a:t> d’un enfant, de l’école primaire jusqu’à l’enseignement supérieur</a:t>
            </a:r>
            <a:r>
              <a:rPr lang="fr-FR" sz="1050" i="1" dirty="0">
                <a:latin typeface="Noto Sans" panose="020B0502040504020204" pitchFamily="34"/>
                <a:ea typeface="Noto Sans" panose="020B0502040504020204" pitchFamily="34"/>
                <a:cs typeface="Noto Sans" panose="020B0502040504020204" pitchFamily="34"/>
              </a:rPr>
              <a:t> </a:t>
            </a:r>
            <a:r>
              <a:rPr lang="fr-FR" sz="1050" i="1" dirty="0" smtClean="0">
                <a:latin typeface="Noto Sans" panose="020B0502040504020204" pitchFamily="34"/>
                <a:ea typeface="Noto Sans" panose="020B0502040504020204" pitchFamily="34"/>
                <a:cs typeface="Noto Sans" panose="020B0502040504020204" pitchFamily="34"/>
              </a:rPr>
              <a:t>(PS: la </a:t>
            </a:r>
            <a:r>
              <a:rPr lang="fr-FR" sz="1050" i="1" dirty="0">
                <a:latin typeface="Noto Sans" panose="020B0502040504020204" pitchFamily="34"/>
                <a:ea typeface="Noto Sans" panose="020B0502040504020204" pitchFamily="34"/>
                <a:cs typeface="Noto Sans" panose="020B0502040504020204" pitchFamily="34"/>
              </a:rPr>
              <a:t>ville n’a pas la compétence sur les 2 collèges et le lycée qui sont du ressort respectivement du Département et de la Région)</a:t>
            </a:r>
            <a:r>
              <a:rPr lang="fr-FR" sz="1050" dirty="0">
                <a:latin typeface="Noto Sans" panose="020B0502040504020204" pitchFamily="34"/>
                <a:ea typeface="Noto Sans" panose="020B0502040504020204" pitchFamily="34"/>
                <a:cs typeface="Noto Sans" panose="020B0502040504020204" pitchFamily="34"/>
              </a:rPr>
              <a:t> </a:t>
            </a:r>
            <a:r>
              <a:rPr lang="fr-FR" sz="1050" dirty="0" smtClean="0">
                <a:latin typeface="Noto Sans" panose="020B0502040504020204" pitchFamily="34"/>
                <a:ea typeface="Noto Sans" panose="020B0502040504020204" pitchFamily="34"/>
                <a:cs typeface="Noto Sans" panose="020B0502040504020204" pitchFamily="34"/>
              </a:rPr>
              <a:t>:</a:t>
            </a:r>
          </a:p>
          <a:p>
            <a:pPr marL="361950" lvl="0" algn="just">
              <a:lnSpc>
                <a:spcPct val="107000"/>
              </a:lnSpc>
              <a:spcAft>
                <a:spcPts val="0"/>
              </a:spcAft>
            </a:pPr>
            <a:r>
              <a:rPr lang="fr-FR" sz="1050" u="sng" dirty="0" smtClean="0">
                <a:solidFill>
                  <a:srgbClr val="0563C1"/>
                </a:solidFill>
                <a:latin typeface="Noto Sans" panose="020B0502040504020204" pitchFamily="34"/>
                <a:ea typeface="Noto Sans" panose="020B0502040504020204" pitchFamily="34"/>
                <a:cs typeface="Noto Sans" panose="020B0502040504020204" pitchFamily="34"/>
                <a:hlinkClick r:id="rId3"/>
              </a:rPr>
              <a:t>https</a:t>
            </a:r>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3"/>
              </a:rPr>
              <a:t>://www.vandoeuvre.fr/bien-vivre/enfance-et-famille/ecoles-colleges-lycees-universites/</a:t>
            </a:r>
            <a:endParaRPr lang="fr-FR" sz="1050" dirty="0">
              <a:latin typeface="Noto Sans" panose="020B0502040504020204" pitchFamily="34"/>
              <a:ea typeface="Noto Sans" panose="020B0502040504020204" pitchFamily="34"/>
              <a:cs typeface="Noto Sans" panose="020B0502040504020204" pitchFamily="34"/>
            </a:endParaRPr>
          </a:p>
        </p:txBody>
      </p:sp>
      <p:sp>
        <p:nvSpPr>
          <p:cNvPr id="4" name="Rectangle 3"/>
          <p:cNvSpPr/>
          <p:nvPr/>
        </p:nvSpPr>
        <p:spPr>
          <a:xfrm>
            <a:off x="266700" y="1700101"/>
            <a:ext cx="9124949" cy="5502147"/>
          </a:xfrm>
          <a:prstGeom prst="rect">
            <a:avLst/>
          </a:prstGeom>
        </p:spPr>
        <p:txBody>
          <a:bodyPr wrap="square">
            <a:spAutoFit/>
          </a:bodyPr>
          <a:lstStyle/>
          <a:p>
            <a:pPr lvl="0">
              <a:lnSpc>
                <a:spcPct val="107000"/>
              </a:lnSpc>
              <a:spcAft>
                <a:spcPts val="0"/>
              </a:spcAft>
            </a:pPr>
            <a:r>
              <a:rPr lang="fr-FR" b="1" dirty="0" smtClean="0">
                <a:latin typeface="Noto Sans" panose="020B0502040504020204" pitchFamily="34"/>
                <a:ea typeface="Noto Sans" panose="020B0502040504020204" pitchFamily="34"/>
                <a:cs typeface="Noto Sans" panose="020B0502040504020204" pitchFamily="34"/>
              </a:rPr>
              <a:t>4. Bon </a:t>
            </a:r>
            <a:r>
              <a:rPr lang="fr-FR" b="1" dirty="0">
                <a:latin typeface="Noto Sans" panose="020B0502040504020204" pitchFamily="34"/>
                <a:ea typeface="Noto Sans" panose="020B0502040504020204" pitchFamily="34"/>
                <a:cs typeface="Noto Sans" panose="020B0502040504020204" pitchFamily="34"/>
              </a:rPr>
              <a:t>à savoir </a:t>
            </a:r>
            <a:r>
              <a:rPr lang="fr-FR" b="1" dirty="0" smtClean="0">
                <a:latin typeface="Noto Sans" panose="020B0502040504020204" pitchFamily="34"/>
                <a:ea typeface="Noto Sans" panose="020B0502040504020204" pitchFamily="34"/>
                <a:cs typeface="Noto Sans" panose="020B0502040504020204" pitchFamily="34"/>
              </a:rPr>
              <a:t>:</a:t>
            </a:r>
            <a:endParaRPr lang="fr-FR" dirty="0">
              <a:latin typeface="Noto Sans" panose="020B0502040504020204" pitchFamily="34"/>
              <a:ea typeface="Noto Sans" panose="020B0502040504020204" pitchFamily="34"/>
              <a:cs typeface="Noto Sans" panose="020B0502040504020204" pitchFamily="34"/>
            </a:endParaRPr>
          </a:p>
          <a:p>
            <a:pPr lvl="0">
              <a:lnSpc>
                <a:spcPct val="107000"/>
              </a:lnSpc>
              <a:spcAft>
                <a:spcPts val="0"/>
              </a:spcAft>
            </a:pPr>
            <a:endParaRPr lang="fr-FR" sz="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15000"/>
              </a:lnSpc>
              <a:spcAft>
                <a:spcPts val="0"/>
              </a:spcAft>
              <a:buFont typeface="Wingdings" panose="05000000000000000000" pitchFamily="2" charset="2"/>
              <a:buChar char=""/>
            </a:pPr>
            <a:r>
              <a:rPr lang="fr-FR" sz="1050" dirty="0" smtClean="0">
                <a:latin typeface="Noto Sans" panose="020B0502040504020204" pitchFamily="34"/>
                <a:ea typeface="Noto Sans" panose="020B0502040504020204" pitchFamily="34"/>
                <a:cs typeface="Noto Sans" panose="020B0502040504020204" pitchFamily="34"/>
              </a:rPr>
              <a:t>Vandœuvre-lès-Nancy compte un </a:t>
            </a:r>
            <a:r>
              <a:rPr lang="fr-FR" sz="1050" b="1" dirty="0" smtClean="0">
                <a:latin typeface="Noto Sans" panose="020B0502040504020204" pitchFamily="34"/>
                <a:ea typeface="Noto Sans" panose="020B0502040504020204" pitchFamily="34"/>
                <a:cs typeface="Noto Sans" panose="020B0502040504020204" pitchFamily="34"/>
              </a:rPr>
              <a:t>Quartier Prioritaire de la Ville</a:t>
            </a:r>
            <a:r>
              <a:rPr lang="fr-FR" sz="1050" dirty="0" smtClean="0">
                <a:latin typeface="Noto Sans" panose="020B0502040504020204" pitchFamily="34"/>
                <a:ea typeface="Noto Sans" panose="020B0502040504020204" pitchFamily="34"/>
                <a:cs typeface="Noto Sans" panose="020B0502040504020204" pitchFamily="34"/>
              </a:rPr>
              <a:t> (QPV) anciennement dit Zone Urbaine Sensible (ZUS). Un QPV est un territoire d'intervention du ministère de la Ville, défini par la loi de programmation pour la ville et la cohésion urbaine du 21 février 2014. Leur liste et leurs contours ont été élaborés par l'Agence nationale de la cohésion des territoires (ANCT).</a:t>
            </a:r>
          </a:p>
          <a:p>
            <a:pPr indent="361950" algn="just">
              <a:lnSpc>
                <a:spcPct val="107000"/>
              </a:lnSpc>
              <a:spcAft>
                <a:spcPts val="800"/>
              </a:spcAft>
            </a:pPr>
            <a:r>
              <a:rPr lang="fr-FR" sz="1050" u="sng" dirty="0" smtClean="0">
                <a:solidFill>
                  <a:srgbClr val="0563C1"/>
                </a:solidFill>
                <a:latin typeface="Noto Sans" panose="020B0502040504020204" pitchFamily="34"/>
                <a:ea typeface="Noto Sans" panose="020B0502040504020204" pitchFamily="34"/>
                <a:cs typeface="Noto Sans" panose="020B0502040504020204" pitchFamily="34"/>
                <a:hlinkClick r:id="rId4"/>
              </a:rPr>
              <a:t>https</a:t>
            </a:r>
            <a:r>
              <a:rPr lang="fr-FR" sz="1050" u="sng" dirty="0">
                <a:solidFill>
                  <a:srgbClr val="0563C1"/>
                </a:solidFill>
                <a:latin typeface="Noto Sans" panose="020B0502040504020204" pitchFamily="34"/>
                <a:ea typeface="Noto Sans" panose="020B0502040504020204" pitchFamily="34"/>
                <a:cs typeface="Noto Sans" panose="020B0502040504020204" pitchFamily="34"/>
                <a:hlinkClick r:id="rId4"/>
              </a:rPr>
              <a:t>://www.vandoeuvre.fr/vie-municipale/politique-de-la-ville/</a:t>
            </a:r>
            <a:endParaRPr lang="fr-FR" sz="1050" dirty="0">
              <a:latin typeface="Noto Sans" panose="020B0502040504020204" pitchFamily="34"/>
              <a:ea typeface="Noto Sans" panose="020B0502040504020204" pitchFamily="34"/>
              <a:cs typeface="Noto Sans" panose="020B0502040504020204" pitchFamily="34"/>
            </a:endParaRPr>
          </a:p>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Les groupes scolaires Europe Nations, Jeanne d’Arc et Paul Bert sont classés en </a:t>
            </a:r>
            <a:r>
              <a:rPr lang="fr-FR" sz="1050" b="1" dirty="0">
                <a:latin typeface="Noto Sans" panose="020B0502040504020204" pitchFamily="34"/>
                <a:ea typeface="Noto Sans" panose="020B0502040504020204" pitchFamily="34"/>
                <a:cs typeface="Noto Sans" panose="020B0502040504020204" pitchFamily="34"/>
              </a:rPr>
              <a:t>Réseau d’Education Prioritaires (REP)</a:t>
            </a:r>
            <a:r>
              <a:rPr lang="fr-FR" sz="1050" dirty="0">
                <a:latin typeface="Noto Sans" panose="020B0502040504020204" pitchFamily="34"/>
                <a:ea typeface="Noto Sans" panose="020B0502040504020204" pitchFamily="34"/>
                <a:cs typeface="Noto Sans" panose="020B0502040504020204" pitchFamily="34"/>
              </a:rPr>
              <a:t>. </a:t>
            </a:r>
            <a:r>
              <a:rPr lang="fr-FR" sz="1050" dirty="0" err="1">
                <a:latin typeface="Noto Sans" panose="020B0502040504020204" pitchFamily="34"/>
                <a:ea typeface="Noto Sans" panose="020B0502040504020204" pitchFamily="34"/>
                <a:cs typeface="Noto Sans" panose="020B0502040504020204" pitchFamily="34"/>
              </a:rPr>
              <a:t>ll</a:t>
            </a:r>
            <a:r>
              <a:rPr lang="fr-FR" sz="1050" dirty="0">
                <a:latin typeface="Noto Sans" panose="020B0502040504020204" pitchFamily="34"/>
                <a:ea typeface="Noto Sans" panose="020B0502040504020204" pitchFamily="34"/>
                <a:cs typeface="Noto Sans" panose="020B0502040504020204" pitchFamily="34"/>
              </a:rPr>
              <a:t> s'agit d'un système regroupant les écoles et les collèges où les difficultés sociales sont plus marquées, dans lesquelles on retrouve des catégories socio-professionnelles populaires. Le revenu moyen des parents d'élèves dans une REP sont moins élevés que dans les établissements situés en-dehors de ces zones</a:t>
            </a:r>
            <a:r>
              <a:rPr lang="fr-FR" sz="1050" dirty="0" smtClean="0">
                <a:latin typeface="Noto Sans" panose="020B0502040504020204" pitchFamily="34"/>
                <a:ea typeface="Noto Sans" panose="020B0502040504020204" pitchFamily="34"/>
                <a:cs typeface="Noto Sans" panose="020B0502040504020204" pitchFamily="34"/>
              </a:rPr>
              <a:t>.</a:t>
            </a:r>
          </a:p>
          <a:p>
            <a:pPr lvl="0" algn="just">
              <a:lnSpc>
                <a:spcPct val="107000"/>
              </a:lnSpc>
              <a:spcAft>
                <a:spcPts val="0"/>
              </a:spcAft>
            </a:pPr>
            <a:endParaRPr lang="fr-FR" sz="1050" dirty="0">
              <a:latin typeface="Noto Sans" panose="020B0502040504020204" pitchFamily="34"/>
              <a:ea typeface="Noto Sans" panose="020B0502040504020204" pitchFamily="34"/>
              <a:cs typeface="Noto Sans" panose="020B0502040504020204" pitchFamily="34"/>
            </a:endParaRPr>
          </a:p>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A Vandœuvre, la vie y est également rythmée par ses </a:t>
            </a:r>
            <a:r>
              <a:rPr lang="fr-FR" sz="1050" b="1" dirty="0">
                <a:latin typeface="Noto Sans" panose="020B0502040504020204" pitchFamily="34"/>
                <a:ea typeface="Noto Sans" panose="020B0502040504020204" pitchFamily="34"/>
                <a:cs typeface="Noto Sans" panose="020B0502040504020204" pitchFamily="34"/>
              </a:rPr>
              <a:t>centres commerciaux</a:t>
            </a:r>
            <a:r>
              <a:rPr lang="fr-FR" sz="1050" dirty="0">
                <a:latin typeface="Noto Sans" panose="020B0502040504020204" pitchFamily="34"/>
                <a:ea typeface="Noto Sans" panose="020B0502040504020204" pitchFamily="34"/>
                <a:cs typeface="Noto Sans" panose="020B0502040504020204" pitchFamily="34"/>
              </a:rPr>
              <a:t>. Vient s’ajouter au célèbre centre commercial Les Nations, boulevard de l’Europe, et au centre commercial Jeanne d’Arc, avenue Jeanne d’Arc, le centre commercial l’Esplanade actuellement en construction, boulevard Louis Barthou.</a:t>
            </a:r>
          </a:p>
          <a:p>
            <a:pPr marL="457200" indent="-450215" algn="just">
              <a:lnSpc>
                <a:spcPct val="107000"/>
              </a:lnSpc>
              <a:spcAft>
                <a:spcPts val="0"/>
              </a:spcAft>
            </a:pPr>
            <a:r>
              <a:rPr lang="fr-FR" sz="1050" dirty="0">
                <a:solidFill>
                  <a:srgbClr val="0563C1"/>
                </a:solidFill>
                <a:latin typeface="Noto Sans" panose="020B0502040504020204" pitchFamily="34"/>
                <a:ea typeface="Noto Sans" panose="020B0502040504020204" pitchFamily="34"/>
                <a:cs typeface="Noto Sans" panose="020B0502040504020204" pitchFamily="34"/>
              </a:rPr>
              <a:t> </a:t>
            </a:r>
            <a:endParaRPr lang="fr-FR" sz="1050" dirty="0">
              <a:latin typeface="Noto Sans" panose="020B0502040504020204" pitchFamily="34"/>
              <a:ea typeface="Noto Sans" panose="020B0502040504020204" pitchFamily="34"/>
              <a:cs typeface="Noto Sans" panose="020B0502040504020204" pitchFamily="34"/>
            </a:endParaRPr>
          </a:p>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Un </a:t>
            </a:r>
            <a:r>
              <a:rPr lang="fr-FR" sz="1050" b="1" dirty="0">
                <a:latin typeface="Noto Sans" panose="020B0502040504020204" pitchFamily="34"/>
                <a:ea typeface="Noto Sans" panose="020B0502040504020204" pitchFamily="34"/>
                <a:cs typeface="Noto Sans" panose="020B0502040504020204" pitchFamily="34"/>
              </a:rPr>
              <a:t>rapport d’activité</a:t>
            </a:r>
            <a:r>
              <a:rPr lang="fr-FR" sz="1050" dirty="0">
                <a:latin typeface="Noto Sans" panose="020B0502040504020204" pitchFamily="34"/>
                <a:ea typeface="Noto Sans" panose="020B0502040504020204" pitchFamily="34"/>
                <a:cs typeface="Noto Sans" panose="020B0502040504020204" pitchFamily="34"/>
              </a:rPr>
              <a:t> recensant les actions et les évènements mis en place par </a:t>
            </a:r>
            <a:r>
              <a:rPr lang="fr-FR" sz="1050" dirty="0" smtClean="0">
                <a:latin typeface="Noto Sans" panose="020B0502040504020204" pitchFamily="34"/>
                <a:ea typeface="Noto Sans" panose="020B0502040504020204" pitchFamily="34"/>
                <a:cs typeface="Noto Sans" panose="020B0502040504020204" pitchFamily="34"/>
              </a:rPr>
              <a:t>et sur </a:t>
            </a:r>
            <a:r>
              <a:rPr lang="fr-FR" sz="1050" dirty="0">
                <a:latin typeface="Noto Sans" panose="020B0502040504020204" pitchFamily="34"/>
                <a:ea typeface="Noto Sans" panose="020B0502040504020204" pitchFamily="34"/>
                <a:cs typeface="Noto Sans" panose="020B0502040504020204" pitchFamily="34"/>
              </a:rPr>
              <a:t>la Commune durant toute une année est </a:t>
            </a:r>
            <a:r>
              <a:rPr lang="fr-FR" sz="1050" dirty="0" smtClean="0">
                <a:latin typeface="Noto Sans" panose="020B0502040504020204" pitchFamily="34"/>
                <a:ea typeface="Noto Sans" panose="020B0502040504020204" pitchFamily="34"/>
                <a:cs typeface="Noto Sans" panose="020B0502040504020204" pitchFamily="34"/>
              </a:rPr>
              <a:t>disponible, il présente tous les services de la Ville, </a:t>
            </a:r>
            <a:r>
              <a:rPr lang="fr-FR" sz="1050" dirty="0">
                <a:latin typeface="Noto Sans" panose="020B0502040504020204" pitchFamily="34"/>
                <a:ea typeface="Noto Sans" panose="020B0502040504020204" pitchFamily="34"/>
                <a:cs typeface="Noto Sans" panose="020B0502040504020204" pitchFamily="34"/>
              </a:rPr>
              <a:t>via ce lien </a:t>
            </a:r>
            <a:r>
              <a:rPr lang="fr-FR" sz="1050" dirty="0" smtClean="0">
                <a:latin typeface="Noto Sans" panose="020B0502040504020204" pitchFamily="34"/>
                <a:ea typeface="Noto Sans" panose="020B0502040504020204" pitchFamily="34"/>
                <a:cs typeface="Noto Sans" panose="020B0502040504020204" pitchFamily="34"/>
              </a:rPr>
              <a:t>:</a:t>
            </a:r>
          </a:p>
          <a:p>
            <a:pPr lvl="0" indent="357188" algn="just">
              <a:lnSpc>
                <a:spcPct val="107000"/>
              </a:lnSpc>
              <a:spcAft>
                <a:spcPts val="0"/>
              </a:spcAft>
            </a:pPr>
            <a:r>
              <a:rPr lang="fr-FR" sz="1050" dirty="0" smtClean="0">
                <a:latin typeface="Noto Sans" panose="020B0502040504020204" pitchFamily="34"/>
                <a:ea typeface="Noto Sans" panose="020B0502040504020204" pitchFamily="34"/>
                <a:cs typeface="Noto Sans" panose="020B0502040504020204" pitchFamily="34"/>
                <a:hlinkClick r:id="rId5"/>
              </a:rPr>
              <a:t>https://www.intranet.vandoeuvre.net/2023/06/22/rapport-dactivite-2022/</a:t>
            </a:r>
            <a:endParaRPr lang="fr-FR" sz="1050" dirty="0" smtClean="0">
              <a:latin typeface="Noto Sans" panose="020B0502040504020204" pitchFamily="34"/>
              <a:ea typeface="Noto Sans" panose="020B0502040504020204" pitchFamily="34"/>
              <a:cs typeface="Noto Sans" panose="020B0502040504020204" pitchFamily="34"/>
            </a:endParaRPr>
          </a:p>
          <a:p>
            <a:pPr marL="457200" indent="-450215" algn="just">
              <a:lnSpc>
                <a:spcPct val="107000"/>
              </a:lnSpc>
              <a:spcAft>
                <a:spcPts val="0"/>
              </a:spcAft>
            </a:pPr>
            <a:r>
              <a:rPr lang="fr-FR" sz="1050" dirty="0">
                <a:latin typeface="Noto Sans" panose="020B0502040504020204" pitchFamily="34"/>
                <a:ea typeface="Noto Sans" panose="020B0502040504020204" pitchFamily="34"/>
                <a:cs typeface="Noto Sans" panose="020B0502040504020204" pitchFamily="34"/>
              </a:rPr>
              <a:t> </a:t>
            </a:r>
          </a:p>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En lien avec la démarche de progrès, un </a:t>
            </a:r>
            <a:r>
              <a:rPr lang="fr-FR" sz="1050" b="1" dirty="0" smtClean="0">
                <a:latin typeface="Noto Sans" panose="020B0502040504020204" pitchFamily="34"/>
                <a:ea typeface="Noto Sans" panose="020B0502040504020204" pitchFamily="34"/>
                <a:cs typeface="Noto Sans" panose="020B0502040504020204" pitchFamily="34"/>
              </a:rPr>
              <a:t>agenda </a:t>
            </a:r>
            <a:r>
              <a:rPr lang="fr-FR" sz="1050" b="1" dirty="0">
                <a:latin typeface="Noto Sans" panose="020B0502040504020204" pitchFamily="34"/>
                <a:ea typeface="Noto Sans" panose="020B0502040504020204" pitchFamily="34"/>
                <a:cs typeface="Noto Sans" panose="020B0502040504020204" pitchFamily="34"/>
              </a:rPr>
              <a:t>partagé</a:t>
            </a:r>
            <a:r>
              <a:rPr lang="fr-FR" sz="1050" dirty="0">
                <a:latin typeface="Noto Sans" panose="020B0502040504020204" pitchFamily="34"/>
                <a:ea typeface="Noto Sans" panose="020B0502040504020204" pitchFamily="34"/>
                <a:cs typeface="Noto Sans" panose="020B0502040504020204" pitchFamily="34"/>
              </a:rPr>
              <a:t> avec tous les moments conviviaux, les visites des différents sites, les événements à ne pas louper est disponible :</a:t>
            </a:r>
          </a:p>
          <a:p>
            <a:pPr marL="361950" algn="just">
              <a:lnSpc>
                <a:spcPct val="107000"/>
              </a:lnSpc>
              <a:spcAft>
                <a:spcPts val="0"/>
              </a:spcAft>
            </a:pPr>
            <a:r>
              <a:rPr lang="fr-FR" sz="1050" dirty="0">
                <a:solidFill>
                  <a:srgbClr val="0563C1"/>
                </a:solidFill>
                <a:latin typeface="Noto Sans" panose="020B0502040504020204" pitchFamily="34"/>
                <a:ea typeface="Noto Sans" panose="020B0502040504020204" pitchFamily="34"/>
                <a:cs typeface="Noto Sans" panose="020B0502040504020204" pitchFamily="34"/>
                <a:hlinkClick r:id="rId6"/>
              </a:rPr>
              <a:t>https://www.intranet.vandoeuvre.net/category/demarche-de-progres</a:t>
            </a:r>
            <a:r>
              <a:rPr lang="fr-FR" sz="1050" dirty="0" smtClean="0">
                <a:solidFill>
                  <a:srgbClr val="0563C1"/>
                </a:solidFill>
                <a:latin typeface="Noto Sans" panose="020B0502040504020204" pitchFamily="34"/>
                <a:ea typeface="Noto Sans" panose="020B0502040504020204" pitchFamily="34"/>
                <a:cs typeface="Noto Sans" panose="020B0502040504020204" pitchFamily="34"/>
                <a:hlinkClick r:id="rId6"/>
              </a:rPr>
              <a:t>/</a:t>
            </a:r>
            <a:r>
              <a:rPr lang="fr-FR" sz="1050" dirty="0">
                <a:solidFill>
                  <a:srgbClr val="0563C1"/>
                </a:solidFill>
                <a:latin typeface="Noto Sans" panose="020B0502040504020204" pitchFamily="34"/>
                <a:ea typeface="Noto Sans" panose="020B0502040504020204" pitchFamily="34"/>
                <a:cs typeface="Noto Sans" panose="020B0502040504020204" pitchFamily="34"/>
              </a:rPr>
              <a:t> </a:t>
            </a:r>
            <a:endParaRPr lang="fr-FR" sz="1050" dirty="0" smtClean="0">
              <a:solidFill>
                <a:srgbClr val="0563C1"/>
              </a:solidFill>
              <a:latin typeface="Noto Sans" panose="020B0502040504020204" pitchFamily="34"/>
              <a:ea typeface="Noto Sans" panose="020B0502040504020204" pitchFamily="34"/>
              <a:cs typeface="Noto Sans" panose="020B0502040504020204" pitchFamily="34"/>
            </a:endParaRPr>
          </a:p>
          <a:p>
            <a:pPr marL="361950" algn="just">
              <a:lnSpc>
                <a:spcPct val="107000"/>
              </a:lnSpc>
              <a:spcAft>
                <a:spcPts val="0"/>
              </a:spcAft>
            </a:pPr>
            <a:r>
              <a:rPr lang="fr-FR" sz="1050" dirty="0" smtClean="0">
                <a:latin typeface="Noto Sans" panose="020B0502040504020204" pitchFamily="34"/>
                <a:ea typeface="Noto Sans" panose="020B0502040504020204" pitchFamily="34"/>
                <a:cs typeface="Noto Sans" panose="020B0502040504020204" pitchFamily="34"/>
                <a:hlinkClick r:id="rId7"/>
              </a:rPr>
              <a:t>https://www.intranet.vandoeuvre.net/agenda-partage/</a:t>
            </a:r>
            <a:endParaRPr lang="fr-FR" sz="1050" dirty="0">
              <a:latin typeface="Noto Sans" panose="020B0502040504020204" pitchFamily="34"/>
              <a:ea typeface="Noto Sans" panose="020B0502040504020204" pitchFamily="34"/>
              <a:cs typeface="Noto Sans" panose="020B0502040504020204" pitchFamily="34"/>
            </a:endParaRPr>
          </a:p>
          <a:p>
            <a:pPr marL="457200" indent="-450215" algn="just">
              <a:lnSpc>
                <a:spcPct val="107000"/>
              </a:lnSpc>
              <a:spcAft>
                <a:spcPts val="0"/>
              </a:spcAft>
            </a:pPr>
            <a:r>
              <a:rPr lang="fr-FR" sz="1050" dirty="0">
                <a:solidFill>
                  <a:srgbClr val="0563C1"/>
                </a:solidFill>
                <a:latin typeface="Noto Sans" panose="020B0502040504020204" pitchFamily="34"/>
                <a:ea typeface="Noto Sans" panose="020B0502040504020204" pitchFamily="34"/>
                <a:cs typeface="Noto Sans" panose="020B0502040504020204" pitchFamily="34"/>
              </a:rPr>
              <a:t> </a:t>
            </a:r>
            <a:endParaRPr lang="fr-FR" sz="1050" dirty="0">
              <a:latin typeface="Noto Sans" panose="020B0502040504020204" pitchFamily="34"/>
              <a:ea typeface="Noto Sans" panose="020B0502040504020204" pitchFamily="34"/>
              <a:cs typeface="Noto Sans" panose="020B0502040504020204" pitchFamily="34"/>
            </a:endParaRPr>
          </a:p>
          <a:p>
            <a:pPr marL="342900" lvl="0" indent="-342900" algn="just">
              <a:lnSpc>
                <a:spcPct val="107000"/>
              </a:lnSpc>
              <a:spcAft>
                <a:spcPts val="0"/>
              </a:spcAft>
              <a:buFont typeface="Wingdings" panose="05000000000000000000" pitchFamily="2" charset="2"/>
              <a:buChar char=""/>
            </a:pPr>
            <a:r>
              <a:rPr lang="fr-FR" sz="1050" dirty="0">
                <a:latin typeface="Noto Sans" panose="020B0502040504020204" pitchFamily="34"/>
                <a:ea typeface="Noto Sans" panose="020B0502040504020204" pitchFamily="34"/>
                <a:cs typeface="Noto Sans" panose="020B0502040504020204" pitchFamily="34"/>
              </a:rPr>
              <a:t>Toujours dans le cadre de la démarche de progrès et parmi les axes de travail, figure la rédaction d'une </a:t>
            </a:r>
            <a:r>
              <a:rPr lang="fr-FR" sz="1050" b="1" dirty="0">
                <a:latin typeface="Noto Sans" panose="020B0502040504020204" pitchFamily="34"/>
                <a:ea typeface="Noto Sans" panose="020B0502040504020204" pitchFamily="34"/>
                <a:cs typeface="Noto Sans" panose="020B0502040504020204" pitchFamily="34"/>
              </a:rPr>
              <a:t>charte de fonctionnement entre élus et agents</a:t>
            </a:r>
            <a:r>
              <a:rPr lang="fr-FR" sz="1050" dirty="0">
                <a:latin typeface="Noto Sans" panose="020B0502040504020204" pitchFamily="34"/>
                <a:ea typeface="Noto Sans" panose="020B0502040504020204" pitchFamily="34"/>
                <a:cs typeface="Noto Sans" panose="020B0502040504020204" pitchFamily="34"/>
              </a:rPr>
              <a:t> rappelant leurs rôles respectifs et définissant les obligations de chaque partie</a:t>
            </a:r>
            <a:r>
              <a:rPr lang="fr-FR" sz="1050" dirty="0" smtClean="0">
                <a:latin typeface="Noto Sans" panose="020B0502040504020204" pitchFamily="34"/>
                <a:ea typeface="Noto Sans" panose="020B0502040504020204" pitchFamily="34"/>
                <a:cs typeface="Noto Sans" panose="020B0502040504020204" pitchFamily="34"/>
              </a:rPr>
              <a:t>.</a:t>
            </a:r>
            <a:br>
              <a:rPr lang="fr-FR" sz="1050" dirty="0" smtClean="0">
                <a:latin typeface="Noto Sans" panose="020B0502040504020204" pitchFamily="34"/>
                <a:ea typeface="Noto Sans" panose="020B0502040504020204" pitchFamily="34"/>
                <a:cs typeface="Noto Sans" panose="020B0502040504020204" pitchFamily="34"/>
              </a:rPr>
            </a:br>
            <a:r>
              <a:rPr lang="fr-FR" sz="1050" dirty="0" smtClean="0">
                <a:latin typeface="Noto Sans" panose="020B0502040504020204" pitchFamily="34"/>
                <a:ea typeface="Noto Sans" panose="020B0502040504020204" pitchFamily="34"/>
                <a:cs typeface="Noto Sans" panose="020B0502040504020204" pitchFamily="34"/>
                <a:hlinkClick r:id="rId8"/>
              </a:rPr>
              <a:t>https://www.intranet.vandoeuvre.net/2023/06/26/charte-elus-agents/</a:t>
            </a:r>
            <a:endParaRPr lang="fr-FR" sz="1050" dirty="0" smtClean="0">
              <a:latin typeface="Noto Sans" panose="020B0502040504020204" pitchFamily="34"/>
              <a:ea typeface="Noto Sans" panose="020B0502040504020204" pitchFamily="34"/>
              <a:cs typeface="Noto Sans" panose="020B0502040504020204" pitchFamily="34"/>
            </a:endParaRPr>
          </a:p>
          <a:p>
            <a:pPr lvl="0" algn="just">
              <a:lnSpc>
                <a:spcPct val="107000"/>
              </a:lnSpc>
              <a:spcAft>
                <a:spcPts val="0"/>
              </a:spcAft>
            </a:pPr>
            <a:endParaRPr lang="fr-FR" sz="1050" dirty="0">
              <a:latin typeface="Noto Sans" panose="020B0502040504020204" pitchFamily="34"/>
              <a:ea typeface="Noto Sans" panose="020B0502040504020204" pitchFamily="34"/>
              <a:cs typeface="Noto Sans" panose="020B0502040504020204" pitchFamily="34"/>
            </a:endParaRPr>
          </a:p>
          <a:p>
            <a:pPr marL="342900" lvl="0" indent="-342900" algn="just">
              <a:lnSpc>
                <a:spcPct val="107000"/>
              </a:lnSpc>
              <a:spcAft>
                <a:spcPts val="0"/>
              </a:spcAft>
              <a:buFont typeface="Wingdings" panose="05000000000000000000" pitchFamily="2" charset="2"/>
              <a:buChar char=""/>
            </a:pPr>
            <a:endParaRPr lang="fr-FR" sz="1050" dirty="0">
              <a:latin typeface="Noto Sans" panose="020B0502040504020204" pitchFamily="34"/>
              <a:ea typeface="Noto Sans" panose="020B0502040504020204" pitchFamily="34"/>
              <a:cs typeface="Noto Sans" panose="020B0502040504020204" pitchFamily="34"/>
            </a:endParaRPr>
          </a:p>
          <a:p>
            <a:pPr lvl="0" algn="just">
              <a:lnSpc>
                <a:spcPct val="107000"/>
              </a:lnSpc>
              <a:spcAft>
                <a:spcPts val="0"/>
              </a:spcAft>
            </a:pPr>
            <a:endParaRPr lang="fr-FR" sz="1050" dirty="0">
              <a:latin typeface="Noto Sans" panose="020B0502040504020204" pitchFamily="34"/>
              <a:ea typeface="Noto Sans" panose="020B0502040504020204" pitchFamily="34"/>
              <a:cs typeface="Noto Sans" panose="020B0502040504020204" pitchFamily="34"/>
            </a:endParaRPr>
          </a:p>
        </p:txBody>
      </p:sp>
    </p:spTree>
    <p:custDataLst>
      <p:tags r:id="rId1"/>
    </p:custDataLst>
    <p:extLst>
      <p:ext uri="{BB962C8B-B14F-4D97-AF65-F5344CB8AC3E}">
        <p14:creationId xmlns:p14="http://schemas.microsoft.com/office/powerpoint/2010/main" val="459036748"/>
      </p:ext>
    </p:extLst>
  </p:cSld>
  <p:clrMapOvr>
    <a:masterClrMapping/>
  </p:clrMapOvr>
  <p:transition spd="slow" advTm="17952">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80">
                                          <p:stCondLst>
                                            <p:cond delay="0"/>
                                          </p:stCondLst>
                                        </p:cTn>
                                        <p:tgtEl>
                                          <p:spTgt spid="3">
                                            <p:txEl>
                                              <p:pRg st="2" end="2"/>
                                            </p:txEl>
                                          </p:spTgt>
                                        </p:tgtEl>
                                      </p:cBhvr>
                                    </p:animEffect>
                                    <p:anim calcmode="lin" valueType="num">
                                      <p:cBhvr>
                                        <p:cTn id="1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2" end="2"/>
                                            </p:txEl>
                                          </p:spTgt>
                                        </p:tgtEl>
                                      </p:cBhvr>
                                      <p:to x="100000" y="60000"/>
                                    </p:animScale>
                                    <p:animScale>
                                      <p:cBhvr>
                                        <p:cTn id="21" dur="166" decel="50000">
                                          <p:stCondLst>
                                            <p:cond delay="676"/>
                                          </p:stCondLst>
                                        </p:cTn>
                                        <p:tgtEl>
                                          <p:spTgt spid="3">
                                            <p:txEl>
                                              <p:pRg st="2" end="2"/>
                                            </p:txEl>
                                          </p:spTgt>
                                        </p:tgtEl>
                                      </p:cBhvr>
                                      <p:to x="100000" y="100000"/>
                                    </p:animScale>
                                    <p:animScale>
                                      <p:cBhvr>
                                        <p:cTn id="22" dur="26">
                                          <p:stCondLst>
                                            <p:cond delay="1312"/>
                                          </p:stCondLst>
                                        </p:cTn>
                                        <p:tgtEl>
                                          <p:spTgt spid="3">
                                            <p:txEl>
                                              <p:pRg st="2" end="2"/>
                                            </p:txEl>
                                          </p:spTgt>
                                        </p:tgtEl>
                                      </p:cBhvr>
                                      <p:to x="100000" y="80000"/>
                                    </p:animScale>
                                    <p:animScale>
                                      <p:cBhvr>
                                        <p:cTn id="23" dur="166" decel="50000">
                                          <p:stCondLst>
                                            <p:cond delay="1338"/>
                                          </p:stCondLst>
                                        </p:cTn>
                                        <p:tgtEl>
                                          <p:spTgt spid="3">
                                            <p:txEl>
                                              <p:pRg st="2" end="2"/>
                                            </p:txEl>
                                          </p:spTgt>
                                        </p:tgtEl>
                                      </p:cBhvr>
                                      <p:to x="100000" y="100000"/>
                                    </p:animScale>
                                    <p:animScale>
                                      <p:cBhvr>
                                        <p:cTn id="24" dur="26">
                                          <p:stCondLst>
                                            <p:cond delay="1642"/>
                                          </p:stCondLst>
                                        </p:cTn>
                                        <p:tgtEl>
                                          <p:spTgt spid="3">
                                            <p:txEl>
                                              <p:pRg st="2" end="2"/>
                                            </p:txEl>
                                          </p:spTgt>
                                        </p:tgtEl>
                                      </p:cBhvr>
                                      <p:to x="100000" y="90000"/>
                                    </p:animScale>
                                    <p:animScale>
                                      <p:cBhvr>
                                        <p:cTn id="25" dur="166" decel="50000">
                                          <p:stCondLst>
                                            <p:cond delay="1668"/>
                                          </p:stCondLst>
                                        </p:cTn>
                                        <p:tgtEl>
                                          <p:spTgt spid="3">
                                            <p:txEl>
                                              <p:pRg st="2" end="2"/>
                                            </p:txEl>
                                          </p:spTgt>
                                        </p:tgtEl>
                                      </p:cBhvr>
                                      <p:to x="100000" y="100000"/>
                                    </p:animScale>
                                    <p:animScale>
                                      <p:cBhvr>
                                        <p:cTn id="26" dur="26">
                                          <p:stCondLst>
                                            <p:cond delay="1808"/>
                                          </p:stCondLst>
                                        </p:cTn>
                                        <p:tgtEl>
                                          <p:spTgt spid="3">
                                            <p:txEl>
                                              <p:pRg st="2" end="2"/>
                                            </p:txEl>
                                          </p:spTgt>
                                        </p:tgtEl>
                                      </p:cBhvr>
                                      <p:to x="100000" y="95000"/>
                                    </p:animScale>
                                    <p:animScale>
                                      <p:cBhvr>
                                        <p:cTn id="27" dur="166" decel="50000">
                                          <p:stCondLst>
                                            <p:cond delay="1834"/>
                                          </p:stCondLst>
                                        </p:cTn>
                                        <p:tgtEl>
                                          <p:spTgt spid="3">
                                            <p:txEl>
                                              <p:pRg st="2" end="2"/>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80">
                                          <p:stCondLst>
                                            <p:cond delay="0"/>
                                          </p:stCondLst>
                                        </p:cTn>
                                        <p:tgtEl>
                                          <p:spTgt spid="3">
                                            <p:txEl>
                                              <p:pRg st="3" end="3"/>
                                            </p:txEl>
                                          </p:spTgt>
                                        </p:tgtEl>
                                      </p:cBhvr>
                                    </p:animEffect>
                                    <p:anim calcmode="lin" valueType="num">
                                      <p:cBhvr>
                                        <p:cTn id="3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3" end="3"/>
                                            </p:txEl>
                                          </p:spTgt>
                                        </p:tgtEl>
                                      </p:cBhvr>
                                      <p:to x="100000" y="60000"/>
                                    </p:animScale>
                                    <p:animScale>
                                      <p:cBhvr>
                                        <p:cTn id="37" dur="166" decel="50000">
                                          <p:stCondLst>
                                            <p:cond delay="676"/>
                                          </p:stCondLst>
                                        </p:cTn>
                                        <p:tgtEl>
                                          <p:spTgt spid="3">
                                            <p:txEl>
                                              <p:pRg st="3" end="3"/>
                                            </p:txEl>
                                          </p:spTgt>
                                        </p:tgtEl>
                                      </p:cBhvr>
                                      <p:to x="100000" y="100000"/>
                                    </p:animScale>
                                    <p:animScale>
                                      <p:cBhvr>
                                        <p:cTn id="38" dur="26">
                                          <p:stCondLst>
                                            <p:cond delay="1312"/>
                                          </p:stCondLst>
                                        </p:cTn>
                                        <p:tgtEl>
                                          <p:spTgt spid="3">
                                            <p:txEl>
                                              <p:pRg st="3" end="3"/>
                                            </p:txEl>
                                          </p:spTgt>
                                        </p:tgtEl>
                                      </p:cBhvr>
                                      <p:to x="100000" y="80000"/>
                                    </p:animScale>
                                    <p:animScale>
                                      <p:cBhvr>
                                        <p:cTn id="39" dur="166" decel="50000">
                                          <p:stCondLst>
                                            <p:cond delay="1338"/>
                                          </p:stCondLst>
                                        </p:cTn>
                                        <p:tgtEl>
                                          <p:spTgt spid="3">
                                            <p:txEl>
                                              <p:pRg st="3" end="3"/>
                                            </p:txEl>
                                          </p:spTgt>
                                        </p:tgtEl>
                                      </p:cBhvr>
                                      <p:to x="100000" y="100000"/>
                                    </p:animScale>
                                    <p:animScale>
                                      <p:cBhvr>
                                        <p:cTn id="40" dur="26">
                                          <p:stCondLst>
                                            <p:cond delay="1642"/>
                                          </p:stCondLst>
                                        </p:cTn>
                                        <p:tgtEl>
                                          <p:spTgt spid="3">
                                            <p:txEl>
                                              <p:pRg st="3" end="3"/>
                                            </p:txEl>
                                          </p:spTgt>
                                        </p:tgtEl>
                                      </p:cBhvr>
                                      <p:to x="100000" y="90000"/>
                                    </p:animScale>
                                    <p:animScale>
                                      <p:cBhvr>
                                        <p:cTn id="41" dur="166" decel="50000">
                                          <p:stCondLst>
                                            <p:cond delay="1668"/>
                                          </p:stCondLst>
                                        </p:cTn>
                                        <p:tgtEl>
                                          <p:spTgt spid="3">
                                            <p:txEl>
                                              <p:pRg st="3" end="3"/>
                                            </p:txEl>
                                          </p:spTgt>
                                        </p:tgtEl>
                                      </p:cBhvr>
                                      <p:to x="100000" y="100000"/>
                                    </p:animScale>
                                    <p:animScale>
                                      <p:cBhvr>
                                        <p:cTn id="42" dur="26">
                                          <p:stCondLst>
                                            <p:cond delay="1808"/>
                                          </p:stCondLst>
                                        </p:cTn>
                                        <p:tgtEl>
                                          <p:spTgt spid="3">
                                            <p:txEl>
                                              <p:pRg st="3" end="3"/>
                                            </p:txEl>
                                          </p:spTgt>
                                        </p:tgtEl>
                                      </p:cBhvr>
                                      <p:to x="100000" y="95000"/>
                                    </p:animScale>
                                    <p:animScale>
                                      <p:cBhvr>
                                        <p:cTn id="43" dur="166" decel="50000">
                                          <p:stCondLst>
                                            <p:cond delay="1834"/>
                                          </p:stCondLst>
                                        </p:cTn>
                                        <p:tgtEl>
                                          <p:spTgt spid="3">
                                            <p:txEl>
                                              <p:pRg st="3" end="3"/>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fade">
                                      <p:cBhvr>
                                        <p:cTn id="48" dur="1000"/>
                                        <p:tgtEl>
                                          <p:spTgt spid="4">
                                            <p:txEl>
                                              <p:pRg st="0" end="0"/>
                                            </p:txEl>
                                          </p:spTgt>
                                        </p:tgtEl>
                                      </p:cBhvr>
                                    </p:animEffect>
                                    <p:anim calcmode="lin" valueType="num">
                                      <p:cBhvr>
                                        <p:cTn id="4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Effect transition="in" filter="fade">
                                      <p:cBhvr>
                                        <p:cTn id="55" dur="1000"/>
                                        <p:tgtEl>
                                          <p:spTgt spid="4">
                                            <p:txEl>
                                              <p:pRg st="2" end="2"/>
                                            </p:txEl>
                                          </p:spTgt>
                                        </p:tgtEl>
                                      </p:cBhvr>
                                    </p:animEffect>
                                    <p:anim calcmode="lin" valueType="num">
                                      <p:cBhvr>
                                        <p:cTn id="5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1000"/>
                                        <p:tgtEl>
                                          <p:spTgt spid="4">
                                            <p:txEl>
                                              <p:pRg st="3" end="3"/>
                                            </p:txEl>
                                          </p:spTgt>
                                        </p:tgtEl>
                                      </p:cBhvr>
                                    </p:animEffect>
                                    <p:anim calcmode="lin" valueType="num">
                                      <p:cBhvr>
                                        <p:cTn id="6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000"/>
                                        <p:tgtEl>
                                          <p:spTgt spid="4">
                                            <p:txEl>
                                              <p:pRg st="4" end="4"/>
                                            </p:txEl>
                                          </p:spTgt>
                                        </p:tgtEl>
                                      </p:cBhvr>
                                    </p:animEffect>
                                    <p:anim calcmode="lin" valueType="num">
                                      <p:cBhvr>
                                        <p:cTn id="6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4">
                                            <p:txEl>
                                              <p:pRg st="6" end="6"/>
                                            </p:txEl>
                                          </p:spTgt>
                                        </p:tgtEl>
                                        <p:attrNameLst>
                                          <p:attrName>style.visibility</p:attrName>
                                        </p:attrNameLst>
                                      </p:cBhvr>
                                      <p:to>
                                        <p:strVal val="visible"/>
                                      </p:to>
                                    </p:set>
                                    <p:animEffect transition="in" filter="fade">
                                      <p:cBhvr>
                                        <p:cTn id="74" dur="1000"/>
                                        <p:tgtEl>
                                          <p:spTgt spid="4">
                                            <p:txEl>
                                              <p:pRg st="6" end="6"/>
                                            </p:txEl>
                                          </p:spTgt>
                                        </p:tgtEl>
                                      </p:cBhvr>
                                    </p:animEffect>
                                    <p:anim calcmode="lin" valueType="num">
                                      <p:cBhvr>
                                        <p:cTn id="7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xEl>
                                              <p:pRg st="8" end="8"/>
                                            </p:txEl>
                                          </p:spTgt>
                                        </p:tgtEl>
                                        <p:attrNameLst>
                                          <p:attrName>style.visibility</p:attrName>
                                        </p:attrNameLst>
                                      </p:cBhvr>
                                      <p:to>
                                        <p:strVal val="visible"/>
                                      </p:to>
                                    </p:set>
                                    <p:animEffect transition="in" filter="fade">
                                      <p:cBhvr>
                                        <p:cTn id="81" dur="1000"/>
                                        <p:tgtEl>
                                          <p:spTgt spid="4">
                                            <p:txEl>
                                              <p:pRg st="8" end="8"/>
                                            </p:txEl>
                                          </p:spTgt>
                                        </p:tgtEl>
                                      </p:cBhvr>
                                    </p:animEffect>
                                    <p:anim calcmode="lin" valueType="num">
                                      <p:cBhvr>
                                        <p:cTn id="8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4">
                                            <p:txEl>
                                              <p:pRg st="11" end="11"/>
                                            </p:txEl>
                                          </p:spTgt>
                                        </p:tgtEl>
                                        <p:attrNameLst>
                                          <p:attrName>style.visibility</p:attrName>
                                        </p:attrNameLst>
                                      </p:cBhvr>
                                      <p:to>
                                        <p:strVal val="visible"/>
                                      </p:to>
                                    </p:set>
                                    <p:animEffect transition="in" filter="fade">
                                      <p:cBhvr>
                                        <p:cTn id="95" dur="1000"/>
                                        <p:tgtEl>
                                          <p:spTgt spid="4">
                                            <p:txEl>
                                              <p:pRg st="11" end="11"/>
                                            </p:txEl>
                                          </p:spTgt>
                                        </p:tgtEl>
                                      </p:cBhvr>
                                    </p:animEffect>
                                    <p:anim calcmode="lin" valueType="num">
                                      <p:cBhvr>
                                        <p:cTn id="96"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4">
                                            <p:txEl>
                                              <p:pRg st="12" end="12"/>
                                            </p:txEl>
                                          </p:spTgt>
                                        </p:tgtEl>
                                        <p:attrNameLst>
                                          <p:attrName>style.visibility</p:attrName>
                                        </p:attrNameLst>
                                      </p:cBhvr>
                                      <p:to>
                                        <p:strVal val="visible"/>
                                      </p:to>
                                    </p:set>
                                    <p:animEffect transition="in" filter="fade">
                                      <p:cBhvr>
                                        <p:cTn id="100" dur="1000"/>
                                        <p:tgtEl>
                                          <p:spTgt spid="4">
                                            <p:txEl>
                                              <p:pRg st="12" end="12"/>
                                            </p:txEl>
                                          </p:spTgt>
                                        </p:tgtEl>
                                      </p:cBhvr>
                                    </p:animEffect>
                                    <p:anim calcmode="lin" valueType="num">
                                      <p:cBhvr>
                                        <p:cTn id="101"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102"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4">
                                            <p:txEl>
                                              <p:pRg st="13" end="13"/>
                                            </p:txEl>
                                          </p:spTgt>
                                        </p:tgtEl>
                                        <p:attrNameLst>
                                          <p:attrName>style.visibility</p:attrName>
                                        </p:attrNameLst>
                                      </p:cBhvr>
                                      <p:to>
                                        <p:strVal val="visible"/>
                                      </p:to>
                                    </p:set>
                                    <p:animEffect transition="in" filter="fade">
                                      <p:cBhvr>
                                        <p:cTn id="105" dur="1000"/>
                                        <p:tgtEl>
                                          <p:spTgt spid="4">
                                            <p:txEl>
                                              <p:pRg st="13" end="13"/>
                                            </p:txEl>
                                          </p:spTgt>
                                        </p:tgtEl>
                                      </p:cBhvr>
                                    </p:animEffect>
                                    <p:anim calcmode="lin" valueType="num">
                                      <p:cBhvr>
                                        <p:cTn id="106"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07"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
                                            <p:txEl>
                                              <p:pRg st="15" end="15"/>
                                            </p:txEl>
                                          </p:spTgt>
                                        </p:tgtEl>
                                        <p:attrNameLst>
                                          <p:attrName>style.visibility</p:attrName>
                                        </p:attrNameLst>
                                      </p:cBhvr>
                                      <p:to>
                                        <p:strVal val="visible"/>
                                      </p:to>
                                    </p:set>
                                    <p:animEffect transition="in" filter="fade">
                                      <p:cBhvr>
                                        <p:cTn id="112" dur="1000"/>
                                        <p:tgtEl>
                                          <p:spTgt spid="4">
                                            <p:txEl>
                                              <p:pRg st="15" end="15"/>
                                            </p:txEl>
                                          </p:spTgt>
                                        </p:tgtEl>
                                      </p:cBhvr>
                                    </p:animEffect>
                                    <p:anim calcmode="lin" valueType="num">
                                      <p:cBhvr>
                                        <p:cTn id="113"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9D1DA78C-0460-4633-B9A7-90C84C289958}" type="slidenum">
              <a:rPr lang="fr-FR" smtClean="0"/>
              <a:t>22</a:t>
            </a:fld>
            <a:endParaRPr lang="fr-F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191" y="1953766"/>
            <a:ext cx="4849378" cy="2145796"/>
          </a:xfrm>
          <a:prstGeom prst="rect">
            <a:avLst/>
          </a:prstGeom>
        </p:spPr>
      </p:pic>
    </p:spTree>
    <p:custDataLst>
      <p:tags r:id="rId1"/>
    </p:custDataLst>
    <p:extLst>
      <p:ext uri="{BB962C8B-B14F-4D97-AF65-F5344CB8AC3E}">
        <p14:creationId xmlns:p14="http://schemas.microsoft.com/office/powerpoint/2010/main" val="2145797387"/>
      </p:ext>
    </p:extLst>
  </p:cSld>
  <p:clrMapOvr>
    <a:masterClrMapping/>
  </p:clrMapOvr>
  <p:transition spd="slow" advTm="472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a:spLocks noChangeArrowheads="1"/>
          </p:cNvSpPr>
          <p:nvPr/>
        </p:nvSpPr>
        <p:spPr bwMode="auto">
          <a:xfrm>
            <a:off x="595424" y="247839"/>
            <a:ext cx="45576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66700" marR="0" lvl="0" indent="-266700" algn="l" defTabSz="914400" rtl="0" eaLnBrk="0" fontAlgn="base" latinLnBrk="0" hangingPunct="0">
              <a:lnSpc>
                <a:spcPct val="100000"/>
              </a:lnSpc>
              <a:spcBef>
                <a:spcPct val="0"/>
              </a:spcBef>
              <a:spcAft>
                <a:spcPct val="0"/>
              </a:spcAft>
              <a:buClrTx/>
              <a:buSzTx/>
              <a:tabLst/>
            </a:pPr>
            <a:r>
              <a:rPr kumimoji="0" lang="fr-FR" altLang="fr-FR"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Noto Sans" panose="020B0502040504020204" pitchFamily="34"/>
              </a:rPr>
              <a:t>1. </a:t>
            </a:r>
            <a:r>
              <a:rPr kumimoji="0" lang="fr-FR" altLang="fr-FR" b="1"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B</a:t>
            </a:r>
            <a:r>
              <a:rPr kumimoji="0" lang="fr-FR" altLang="fr-FR" b="1" i="0" u="none" strike="noStrike" cap="none" normalizeH="0" baseline="0" dirty="0" smtClean="0" bmk="">
                <a:ln>
                  <a:noFill/>
                </a:ln>
                <a:solidFill>
                  <a:schemeClr val="tx1"/>
                </a:solidFill>
                <a:effectLst/>
                <a:latin typeface="Noto Sans" panose="020B0502040504020204" pitchFamily="34"/>
                <a:ea typeface="Noto Sans" panose="020B0502040504020204" pitchFamily="34"/>
                <a:cs typeface="Noto Sans" panose="020B0502040504020204" pitchFamily="34"/>
              </a:rPr>
              <a:t>ienvenue à Vandœuvre-lès-Nancy !</a:t>
            </a:r>
            <a:endParaRPr kumimoji="0" lang="fr-FR" altLang="fr-FR" sz="18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p:txBody>
      </p:sp>
      <p:pic>
        <p:nvPicPr>
          <p:cNvPr id="29707" name="Imag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925" y="4034650"/>
            <a:ext cx="1700470" cy="51534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p:cNvSpPr>
            <a:spLocks noChangeArrowheads="1"/>
          </p:cNvSpPr>
          <p:nvPr/>
        </p:nvSpPr>
        <p:spPr bwMode="auto">
          <a:xfrm>
            <a:off x="595425" y="971817"/>
            <a:ext cx="6893512"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fr-FR" altLang="fr-FR" sz="1100" dirty="0">
                <a:latin typeface="Noto Sans" panose="020B0502040504020204" pitchFamily="34"/>
                <a:ea typeface="Noto Sans" panose="020B0502040504020204" pitchFamily="34"/>
                <a:cs typeface="Noto Sans" panose="020B0502040504020204" pitchFamily="34"/>
              </a:rPr>
              <a:t>Madame, Monsieur,</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100" dirty="0">
                <a:latin typeface="Noto Sans" panose="020B0502040504020204" pitchFamily="34"/>
                <a:ea typeface="Noto Sans" panose="020B0502040504020204" pitchFamily="34"/>
                <a:cs typeface="Noto Sans" panose="020B0502040504020204" pitchFamily="34"/>
              </a:rPr>
              <a:t>Vous venez d’intégrer les effectifs de la Commune de Vandœuvre-lès-Nancy et je tenais à vous en féliciter.</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100" dirty="0">
                <a:latin typeface="Noto Sans" panose="020B0502040504020204" pitchFamily="34"/>
                <a:ea typeface="Noto Sans" panose="020B0502040504020204" pitchFamily="34"/>
                <a:cs typeface="Noto Sans" panose="020B0502040504020204" pitchFamily="34"/>
              </a:rPr>
              <a:t>Au sein d’une Métropole dynamique, à proximité immédiate de Nancy et de son centre-ville historique, Vandoeuvre est une ville cosmopolite, à forte identité, une ville qui rayonne bien au-delà des frontières communales à travers ses nombreuses infrastructures (parc des expositions, CHRU de </a:t>
            </a:r>
            <a:r>
              <a:rPr lang="fr-FR" altLang="fr-FR" sz="1100" dirty="0" err="1">
                <a:latin typeface="Noto Sans" panose="020B0502040504020204" pitchFamily="34"/>
                <a:ea typeface="Noto Sans" panose="020B0502040504020204" pitchFamily="34"/>
                <a:cs typeface="Noto Sans" panose="020B0502040504020204" pitchFamily="34"/>
              </a:rPr>
              <a:t>Brabois</a:t>
            </a:r>
            <a:r>
              <a:rPr lang="fr-FR" altLang="fr-FR" sz="1100" dirty="0">
                <a:latin typeface="Noto Sans" panose="020B0502040504020204" pitchFamily="34"/>
                <a:ea typeface="Noto Sans" panose="020B0502040504020204" pitchFamily="34"/>
                <a:cs typeface="Noto Sans" panose="020B0502040504020204" pitchFamily="34"/>
              </a:rPr>
              <a:t>, Universités…) ; une ville qui fonde son développement à la fois sur l’innovation (innovation des pratiques, des projets, des partenariats…), le bien-être et l’amélioration du cadre de vie (respect de l’environnement, urbanisation maîtrisée, épanouissement à tous les âges de la vie à travers la culture, le sport, les loisirs, la connaissance…) et sur la concertation permanente avec l’ensemble des forces vives (citoyens, associations, partenaires privés…).</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100" dirty="0">
                <a:latin typeface="Noto Sans" panose="020B0502040504020204" pitchFamily="34"/>
                <a:ea typeface="Noto Sans" panose="020B0502040504020204" pitchFamily="34"/>
                <a:cs typeface="Noto Sans" panose="020B0502040504020204" pitchFamily="34"/>
              </a:rPr>
              <a:t>En tant qu’acteur d’un service public local fortement plébiscité par les habitants, vous participez désormais à un projet global qui vise à toujours répondre au mieux aux attentes de la population et à relever les défis de la mutation urbaine.</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100" dirty="0">
                <a:latin typeface="Noto Sans" panose="020B0502040504020204" pitchFamily="34"/>
                <a:ea typeface="Noto Sans" panose="020B0502040504020204" pitchFamily="34"/>
                <a:cs typeface="Noto Sans" panose="020B0502040504020204" pitchFamily="34"/>
              </a:rPr>
              <a:t>Bienvenue à vous et merci de votre engagement au service de Vandoeuvre et de ses habitants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15"/>
          <p:cNvSpPr>
            <a:spLocks noChangeArrowheads="1"/>
          </p:cNvSpPr>
          <p:nvPr/>
        </p:nvSpPr>
        <p:spPr bwMode="auto">
          <a:xfrm>
            <a:off x="595424" y="2469192"/>
            <a:ext cx="7169888" cy="49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9" name="Image 38"/>
          <p:cNvPicPr>
            <a:picLocks noChangeAspect="1" noChangeArrowheads="1"/>
          </p:cNvPicPr>
          <p:nvPr/>
        </p:nvPicPr>
        <p:blipFill>
          <a:blip r:embed="rId4">
            <a:extLst>
              <a:ext uri="{28A0092B-C50C-407E-A947-70E740481C1C}">
                <a14:useLocalDpi xmlns:a14="http://schemas.microsoft.com/office/drawing/2010/main" val="0"/>
              </a:ext>
            </a:extLst>
          </a:blip>
          <a:srcRect l="44978" t="471" r="1866" b="33492"/>
          <a:stretch>
            <a:fillRect/>
          </a:stretch>
        </p:blipFill>
        <p:spPr bwMode="auto">
          <a:xfrm>
            <a:off x="7488937" y="1763213"/>
            <a:ext cx="2410158" cy="19953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Rectangle 13"/>
          <p:cNvSpPr/>
          <p:nvPr/>
        </p:nvSpPr>
        <p:spPr>
          <a:xfrm>
            <a:off x="595424" y="4982012"/>
            <a:ext cx="8654902" cy="1667380"/>
          </a:xfrm>
          <a:prstGeom prst="rect">
            <a:avLst/>
          </a:prstGeom>
        </p:spPr>
        <p:txBody>
          <a:bodyPr wrap="square">
            <a:spAutoFit/>
          </a:bodyPr>
          <a:lstStyle/>
          <a:p>
            <a:pPr algn="just">
              <a:lnSpc>
                <a:spcPct val="115000"/>
              </a:lnSpc>
              <a:spcAft>
                <a:spcPts val="0"/>
              </a:spcAft>
            </a:pPr>
            <a:r>
              <a:rPr lang="fr-FR" sz="1100" dirty="0">
                <a:latin typeface="Noto Sans" panose="020B0502040504020204" pitchFamily="34"/>
                <a:ea typeface="Noto Sans" panose="020B0502040504020204" pitchFamily="34"/>
                <a:cs typeface="Noto Sans" panose="020B0502040504020204" pitchFamily="34"/>
              </a:rPr>
              <a:t>La Ville de Vandœuvre-lès-Nancy, c’est plus de 650 agents répartis sur l’ensemble du territoire, de l’hôtel de ville au centre technique municipal, en passant par les 17 écoles, certains services municipaux excentrés, une médiathèque, une ludothèque, des crèches, une école de musique, un parc des sports, au service de la population et bien plus encore.</a:t>
            </a:r>
          </a:p>
          <a:p>
            <a:pPr algn="just">
              <a:lnSpc>
                <a:spcPct val="115000"/>
              </a:lnSpc>
              <a:spcAft>
                <a:spcPts val="0"/>
              </a:spcAft>
            </a:pPr>
            <a:endParaRPr lang="fr-FR" sz="1100" dirty="0">
              <a:latin typeface="Noto Sans" panose="020B0502040504020204" pitchFamily="34"/>
              <a:ea typeface="Noto Sans" panose="020B0502040504020204" pitchFamily="34"/>
              <a:cs typeface="Noto Sans" panose="020B0502040504020204" pitchFamily="34"/>
            </a:endParaRPr>
          </a:p>
          <a:p>
            <a:pPr algn="just">
              <a:lnSpc>
                <a:spcPct val="115000"/>
              </a:lnSpc>
              <a:spcAft>
                <a:spcPts val="0"/>
              </a:spcAft>
            </a:pPr>
            <a:r>
              <a:rPr lang="fr-FR" sz="1100" dirty="0">
                <a:latin typeface="Noto Sans" panose="020B0502040504020204" pitchFamily="34"/>
                <a:ea typeface="Noto Sans" panose="020B0502040504020204" pitchFamily="34"/>
                <a:cs typeface="Noto Sans" panose="020B0502040504020204" pitchFamily="34"/>
              </a:rPr>
              <a:t>Ce livret d’accueil se veut principalement dématérialisé. En effet, la municipalité de Vandœuvre-lès-Nancy souhaite réduire au maximum son empreinte carbone et ses impressions.</a:t>
            </a:r>
          </a:p>
          <a:p>
            <a:pPr algn="just">
              <a:lnSpc>
                <a:spcPct val="115000"/>
              </a:lnSpc>
              <a:spcAft>
                <a:spcPts val="0"/>
              </a:spcAft>
            </a:pPr>
            <a:r>
              <a:rPr lang="fr-FR" sz="1100" dirty="0">
                <a:latin typeface="Noto Sans" panose="020B0502040504020204" pitchFamily="34"/>
                <a:ea typeface="Noto Sans" panose="020B0502040504020204" pitchFamily="34"/>
                <a:cs typeface="Noto Sans" panose="020B0502040504020204" pitchFamily="34"/>
              </a:rPr>
              <a:t>Ainsi, vous allez trouver des liens vers les différents supports utilisés par la Commune. C’est également la garantie d’avoir toujours des informations actualisées ! </a:t>
            </a:r>
          </a:p>
        </p:txBody>
      </p:sp>
      <p:sp>
        <p:nvSpPr>
          <p:cNvPr id="16" name="Espace réservé du numéro de diapositive 15"/>
          <p:cNvSpPr>
            <a:spLocks noGrp="1"/>
          </p:cNvSpPr>
          <p:nvPr>
            <p:ph type="sldNum" sz="quarter" idx="12"/>
          </p:nvPr>
        </p:nvSpPr>
        <p:spPr>
          <a:xfrm>
            <a:off x="8307889" y="6492875"/>
            <a:ext cx="683339" cy="365125"/>
          </a:xfrm>
        </p:spPr>
        <p:txBody>
          <a:bodyPr/>
          <a:lstStyle/>
          <a:p>
            <a:fld id="{9D1DA78C-0460-4633-B9A7-90C84C289958}" type="slidenum">
              <a:rPr lang="fr-FR" smtClean="0"/>
              <a:t>3</a:t>
            </a:fld>
            <a:endParaRPr lang="fr-FR"/>
          </a:p>
        </p:txBody>
      </p:sp>
      <p:sp>
        <p:nvSpPr>
          <p:cNvPr id="2" name="Rectangle 1"/>
          <p:cNvSpPr/>
          <p:nvPr/>
        </p:nvSpPr>
        <p:spPr>
          <a:xfrm>
            <a:off x="821999" y="613166"/>
            <a:ext cx="2135521" cy="369332"/>
          </a:xfrm>
          <a:prstGeom prst="rect">
            <a:avLst/>
          </a:prstGeom>
        </p:spPr>
        <p:txBody>
          <a:bodyPr wrap="none">
            <a:spAutoFit/>
          </a:bodyPr>
          <a:lstStyle/>
          <a:p>
            <a:r>
              <a:rPr lang="fr-FR" altLang="fr-FR" i="1" dirty="0" bmk="_Ref128665825">
                <a:solidFill>
                  <a:srgbClr val="FF0000"/>
                </a:solidFill>
                <a:latin typeface="Noto Sans" panose="020B0502040504020204" pitchFamily="34"/>
                <a:ea typeface="Noto Sans" panose="020B0502040504020204" pitchFamily="34"/>
                <a:cs typeface="Noto Sans" panose="020B0502040504020204" pitchFamily="34"/>
              </a:rPr>
              <a:t>a. L’édito du Maire</a:t>
            </a:r>
            <a:r>
              <a:rPr lang="fr-FR" altLang="fr-FR" i="1" dirty="0">
                <a:solidFill>
                  <a:srgbClr val="FF0000"/>
                </a:solidFill>
                <a:latin typeface="Noto Sans" panose="020B0502040504020204" pitchFamily="34"/>
                <a:ea typeface="Noto Sans" panose="020B0502040504020204" pitchFamily="34"/>
                <a:cs typeface="Noto Sans" panose="020B0502040504020204" pitchFamily="34"/>
              </a:rPr>
              <a:t> </a:t>
            </a:r>
            <a:endParaRPr lang="fr-FR" dirty="0"/>
          </a:p>
        </p:txBody>
      </p:sp>
    </p:spTree>
    <p:custDataLst>
      <p:tags r:id="rId1"/>
    </p:custDataLst>
    <p:extLst>
      <p:ext uri="{BB962C8B-B14F-4D97-AF65-F5344CB8AC3E}">
        <p14:creationId xmlns:p14="http://schemas.microsoft.com/office/powerpoint/2010/main" val="2173541146"/>
      </p:ext>
    </p:extLst>
  </p:cSld>
  <p:clrMapOvr>
    <a:masterClrMapping/>
  </p:clrMapOvr>
  <p:transition spd="slow" advTm="1779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29707"/>
                                        </p:tgtEl>
                                        <p:attrNameLst>
                                          <p:attrName>style.visibility</p:attrName>
                                        </p:attrNameLst>
                                      </p:cBhvr>
                                      <p:to>
                                        <p:strVal val="visible"/>
                                      </p:to>
                                    </p:set>
                                    <p:animEffect transition="in" filter="wipe(down)">
                                      <p:cBhvr>
                                        <p:cTn id="33" dur="580">
                                          <p:stCondLst>
                                            <p:cond delay="0"/>
                                          </p:stCondLst>
                                        </p:cTn>
                                        <p:tgtEl>
                                          <p:spTgt spid="29707"/>
                                        </p:tgtEl>
                                      </p:cBhvr>
                                    </p:animEffect>
                                    <p:anim calcmode="lin" valueType="num">
                                      <p:cBhvr>
                                        <p:cTn id="34" dur="1822" tmFilter="0,0; 0.14,0.36; 0.43,0.73; 0.71,0.91; 1.0,1.0">
                                          <p:stCondLst>
                                            <p:cond delay="0"/>
                                          </p:stCondLst>
                                        </p:cTn>
                                        <p:tgtEl>
                                          <p:spTgt spid="29707"/>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9707"/>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9707"/>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9707"/>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9707"/>
                                        </p:tgtEl>
                                        <p:attrNameLst>
                                          <p:attrName>ppt_y</p:attrName>
                                        </p:attrNameLst>
                                      </p:cBhvr>
                                      <p:tavLst>
                                        <p:tav tm="0" fmla="#ppt_y-sin(pi*$)/81">
                                          <p:val>
                                            <p:fltVal val="0"/>
                                          </p:val>
                                        </p:tav>
                                        <p:tav tm="100000">
                                          <p:val>
                                            <p:fltVal val="1"/>
                                          </p:val>
                                        </p:tav>
                                      </p:tavLst>
                                    </p:anim>
                                    <p:animScale>
                                      <p:cBhvr>
                                        <p:cTn id="39" dur="26">
                                          <p:stCondLst>
                                            <p:cond delay="650"/>
                                          </p:stCondLst>
                                        </p:cTn>
                                        <p:tgtEl>
                                          <p:spTgt spid="29707"/>
                                        </p:tgtEl>
                                      </p:cBhvr>
                                      <p:to x="100000" y="60000"/>
                                    </p:animScale>
                                    <p:animScale>
                                      <p:cBhvr>
                                        <p:cTn id="40" dur="166" decel="50000">
                                          <p:stCondLst>
                                            <p:cond delay="676"/>
                                          </p:stCondLst>
                                        </p:cTn>
                                        <p:tgtEl>
                                          <p:spTgt spid="29707"/>
                                        </p:tgtEl>
                                      </p:cBhvr>
                                      <p:to x="100000" y="100000"/>
                                    </p:animScale>
                                    <p:animScale>
                                      <p:cBhvr>
                                        <p:cTn id="41" dur="26">
                                          <p:stCondLst>
                                            <p:cond delay="1312"/>
                                          </p:stCondLst>
                                        </p:cTn>
                                        <p:tgtEl>
                                          <p:spTgt spid="29707"/>
                                        </p:tgtEl>
                                      </p:cBhvr>
                                      <p:to x="100000" y="80000"/>
                                    </p:animScale>
                                    <p:animScale>
                                      <p:cBhvr>
                                        <p:cTn id="42" dur="166" decel="50000">
                                          <p:stCondLst>
                                            <p:cond delay="1338"/>
                                          </p:stCondLst>
                                        </p:cTn>
                                        <p:tgtEl>
                                          <p:spTgt spid="29707"/>
                                        </p:tgtEl>
                                      </p:cBhvr>
                                      <p:to x="100000" y="100000"/>
                                    </p:animScale>
                                    <p:animScale>
                                      <p:cBhvr>
                                        <p:cTn id="43" dur="26">
                                          <p:stCondLst>
                                            <p:cond delay="1642"/>
                                          </p:stCondLst>
                                        </p:cTn>
                                        <p:tgtEl>
                                          <p:spTgt spid="29707"/>
                                        </p:tgtEl>
                                      </p:cBhvr>
                                      <p:to x="100000" y="90000"/>
                                    </p:animScale>
                                    <p:animScale>
                                      <p:cBhvr>
                                        <p:cTn id="44" dur="166" decel="50000">
                                          <p:stCondLst>
                                            <p:cond delay="1668"/>
                                          </p:stCondLst>
                                        </p:cTn>
                                        <p:tgtEl>
                                          <p:spTgt spid="29707"/>
                                        </p:tgtEl>
                                      </p:cBhvr>
                                      <p:to x="100000" y="100000"/>
                                    </p:animScale>
                                    <p:animScale>
                                      <p:cBhvr>
                                        <p:cTn id="45" dur="26">
                                          <p:stCondLst>
                                            <p:cond delay="1808"/>
                                          </p:stCondLst>
                                        </p:cTn>
                                        <p:tgtEl>
                                          <p:spTgt spid="29707"/>
                                        </p:tgtEl>
                                      </p:cBhvr>
                                      <p:to x="100000" y="95000"/>
                                    </p:animScale>
                                    <p:animScale>
                                      <p:cBhvr>
                                        <p:cTn id="46" dur="166" decel="50000">
                                          <p:stCondLst>
                                            <p:cond delay="1834"/>
                                          </p:stCondLst>
                                        </p:cTn>
                                        <p:tgtEl>
                                          <p:spTgt spid="29707"/>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285863" y="6492875"/>
            <a:ext cx="683339" cy="365125"/>
          </a:xfrm>
        </p:spPr>
        <p:txBody>
          <a:bodyPr/>
          <a:lstStyle/>
          <a:p>
            <a:fld id="{9D1DA78C-0460-4633-B9A7-90C84C289958}" type="slidenum">
              <a:rPr lang="fr-FR" smtClean="0"/>
              <a:t>4</a:t>
            </a:fld>
            <a:endParaRPr lang="fr-FR" dirty="0"/>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8673" name="Imag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31" y="436918"/>
            <a:ext cx="693738" cy="577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649223" y="716462"/>
            <a:ext cx="8624777"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1" i="0" u="sng" strike="noStrike" cap="none" normalizeH="0" baseline="0" dirty="0" smtClean="0">
                <a:ln>
                  <a:noFill/>
                </a:ln>
                <a:solidFill>
                  <a:srgbClr val="C00000"/>
                </a:solidFill>
                <a:effectLst/>
                <a:latin typeface="Noto Sans" panose="020B0502040504020204" pitchFamily="34"/>
                <a:ea typeface="Noto Sans" panose="020B0502040504020204" pitchFamily="34"/>
                <a:cs typeface="Noto Sans" panose="020B0502040504020204" pitchFamily="34"/>
              </a:rPr>
              <a:t>La première des choses à faire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1200" b="1" i="0" u="sng" strike="noStrike" cap="none" normalizeH="0" baseline="0" dirty="0" smtClean="0">
              <a:ln>
                <a:noFill/>
              </a:ln>
              <a:solidFill>
                <a:srgbClr val="C00000"/>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100" dirty="0">
                <a:latin typeface="Noto Sans" panose="020B0502040504020204" pitchFamily="34"/>
                <a:ea typeface="Noto Sans" panose="020B0502040504020204" pitchFamily="34"/>
                <a:cs typeface="Noto Sans" panose="020B0502040504020204" pitchFamily="34"/>
              </a:rPr>
              <a:t>Pour bien débuter votre intégration, il serait intéressant de commencer par-là :</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tabLst/>
            </a:pPr>
            <a:r>
              <a:rPr lang="fr-FR" altLang="fr-FR" sz="1100" dirty="0">
                <a:latin typeface="Noto Sans" panose="020B0502040504020204" pitchFamily="34"/>
                <a:ea typeface="Noto Sans" panose="020B0502040504020204" pitchFamily="34"/>
                <a:cs typeface="Noto Sans" panose="020B0502040504020204" pitchFamily="34"/>
              </a:rPr>
              <a:t>1. Assurez-vous que votre responsable hiérarchique vous a bien remis </a:t>
            </a:r>
            <a:r>
              <a:rPr lang="fr-FR" altLang="fr-FR" sz="1100" b="1" dirty="0">
                <a:latin typeface="Noto Sans" panose="020B0502040504020204" pitchFamily="34"/>
                <a:ea typeface="Noto Sans" panose="020B0502040504020204" pitchFamily="34"/>
                <a:cs typeface="Noto Sans" panose="020B0502040504020204" pitchFamily="34"/>
              </a:rPr>
              <a:t>un badge </a:t>
            </a:r>
            <a:r>
              <a:rPr lang="fr-FR" altLang="fr-FR" sz="1100" dirty="0">
                <a:latin typeface="Noto Sans" panose="020B0502040504020204" pitchFamily="34"/>
                <a:ea typeface="Noto Sans" panose="020B0502040504020204" pitchFamily="34"/>
                <a:cs typeface="Noto Sans" panose="020B0502040504020204" pitchFamily="34"/>
              </a:rPr>
              <a:t>à votre nom. Cette carte atteste que vous travaillez pour les services de la Ville et vous servira à accéder aux divers bâtiments communaux. C’est également grâce à elle que vous pourrez badger et </a:t>
            </a:r>
            <a:r>
              <a:rPr lang="fr-FR" altLang="fr-FR" sz="1100" dirty="0" err="1">
                <a:latin typeface="Noto Sans" panose="020B0502040504020204" pitchFamily="34"/>
                <a:ea typeface="Noto Sans" panose="020B0502040504020204" pitchFamily="34"/>
                <a:cs typeface="Noto Sans" panose="020B0502040504020204" pitchFamily="34"/>
              </a:rPr>
              <a:t>débadger</a:t>
            </a:r>
            <a:r>
              <a:rPr lang="fr-FR" altLang="fr-FR" sz="1100" dirty="0">
                <a:latin typeface="Noto Sans" panose="020B0502040504020204" pitchFamily="34"/>
                <a:ea typeface="Noto Sans" panose="020B0502040504020204" pitchFamily="34"/>
                <a:cs typeface="Noto Sans" panose="020B0502040504020204" pitchFamily="34"/>
              </a:rPr>
              <a:t> durant vos journées de travail (sauf profil spécifiques). </a:t>
            </a: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tabLst/>
            </a:pPr>
            <a:r>
              <a:rPr lang="fr-FR" altLang="fr-FR" sz="1100" dirty="0">
                <a:latin typeface="Noto Sans" panose="020B0502040504020204" pitchFamily="34"/>
                <a:ea typeface="Noto Sans" panose="020B0502040504020204" pitchFamily="34"/>
                <a:cs typeface="Noto Sans" panose="020B0502040504020204" pitchFamily="34"/>
              </a:rPr>
              <a:t>2. Vous pouvez également demander un badge pour les </a:t>
            </a:r>
            <a:r>
              <a:rPr lang="fr-FR" altLang="fr-FR" sz="1100" b="1" dirty="0">
                <a:latin typeface="Noto Sans" panose="020B0502040504020204" pitchFamily="34"/>
                <a:ea typeface="Noto Sans" panose="020B0502040504020204" pitchFamily="34"/>
                <a:cs typeface="Noto Sans" panose="020B0502040504020204" pitchFamily="34"/>
              </a:rPr>
              <a:t>machines à café</a:t>
            </a:r>
            <a:r>
              <a:rPr lang="fr-FR" altLang="fr-FR" sz="1100" dirty="0">
                <a:latin typeface="Noto Sans" panose="020B0502040504020204" pitchFamily="34"/>
                <a:ea typeface="Noto Sans" panose="020B0502040504020204" pitchFamily="34"/>
                <a:cs typeface="Noto Sans" panose="020B0502040504020204" pitchFamily="34"/>
              </a:rPr>
              <a:t>, auprès du secrétariat général, situé au 3eme étage de la mairie.</a:t>
            </a:r>
          </a:p>
          <a:p>
            <a:pPr marL="0" marR="0" lvl="0" indent="0" algn="just" defTabSz="914400" rtl="0" eaLnBrk="0" fontAlgn="base" latinLnBrk="0" hangingPunct="0">
              <a:lnSpc>
                <a:spcPct val="100000"/>
              </a:lnSpc>
              <a:spcBef>
                <a:spcPct val="0"/>
              </a:spcBef>
              <a:spcAft>
                <a:spcPct val="0"/>
              </a:spcAft>
              <a:buClrTx/>
              <a:buSzTx/>
              <a:buFontTx/>
              <a:buChar char="•"/>
              <a:tabLst/>
            </a:pPr>
            <a:endParaRPr lang="fr-FR" altLang="fr-FR" sz="1100" dirty="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tabLst/>
            </a:pPr>
            <a:r>
              <a:rPr lang="fr-FR" altLang="fr-FR" sz="1100" dirty="0">
                <a:latin typeface="Noto Sans" panose="020B0502040504020204" pitchFamily="34"/>
                <a:ea typeface="Noto Sans" panose="020B0502040504020204" pitchFamily="34"/>
                <a:cs typeface="Noto Sans" panose="020B0502040504020204" pitchFamily="34"/>
              </a:rPr>
              <a:t>3. Normalement, tous vos accès ont été demandés à la </a:t>
            </a:r>
            <a:r>
              <a:rPr lang="fr-FR" altLang="fr-FR" sz="1100" b="1" dirty="0">
                <a:latin typeface="Noto Sans" panose="020B0502040504020204" pitchFamily="34"/>
                <a:ea typeface="Noto Sans" panose="020B0502040504020204" pitchFamily="34"/>
                <a:cs typeface="Noto Sans" panose="020B0502040504020204" pitchFamily="34"/>
              </a:rPr>
              <a:t>Direction des Systèmes Informatiques (DSI)</a:t>
            </a:r>
            <a:r>
              <a:rPr lang="fr-FR" altLang="fr-FR" sz="1100" dirty="0">
                <a:latin typeface="Noto Sans" panose="020B0502040504020204" pitchFamily="34"/>
                <a:ea typeface="Noto Sans" panose="020B0502040504020204" pitchFamily="34"/>
                <a:cs typeface="Noto Sans" panose="020B0502040504020204" pitchFamily="34"/>
              </a:rPr>
              <a:t> de la Métropole en amont de votre arrivée (matériel informatique, session, téléphone fixe, adresse mail,..). Le lien ci-après vous donnera quelques informations pour vous connecter à votre session et à la messagerie </a:t>
            </a:r>
            <a:r>
              <a:rPr lang="fr-FR" altLang="fr-FR" sz="1100" dirty="0" smtClean="0">
                <a:latin typeface="Noto Sans" panose="020B0502040504020204" pitchFamily="34"/>
                <a:ea typeface="Noto Sans" panose="020B0502040504020204" pitchFamily="34"/>
                <a:cs typeface="Noto Sans" panose="020B0502040504020204" pitchFamily="34"/>
              </a:rPr>
              <a:t>!</a:t>
            </a:r>
          </a:p>
          <a:p>
            <a:pPr marL="0" marR="0" lvl="0" indent="0" algn="just" defTabSz="914400" rtl="0" eaLnBrk="0" fontAlgn="base" latinLnBrk="0" hangingPunct="0">
              <a:lnSpc>
                <a:spcPct val="100000"/>
              </a:lnSpc>
              <a:spcBef>
                <a:spcPct val="0"/>
              </a:spcBef>
              <a:spcAft>
                <a:spcPct val="0"/>
              </a:spcAft>
              <a:buClrTx/>
              <a:buSzTx/>
              <a:tabLst/>
            </a:pPr>
            <a:r>
              <a:rPr lang="fr-FR" altLang="fr-FR" sz="1100" dirty="0" smtClean="0">
                <a:latin typeface="Noto Sans" panose="020B0502040504020204" pitchFamily="34"/>
                <a:ea typeface="Noto Sans" panose="020B0502040504020204" pitchFamily="34"/>
                <a:cs typeface="Noto Sans" panose="020B0502040504020204" pitchFamily="34"/>
                <a:hlinkClick r:id="rId4" action="ppaction://hlinkfile"/>
              </a:rPr>
              <a:t>\\SFIC3\VAN_Commun\_DSIT\Nouvel arrivant</a:t>
            </a:r>
            <a:endParaRPr lang="fr-FR" altLang="fr-FR" sz="1100" dirty="0">
              <a:latin typeface="Noto Sans" panose="020B0502040504020204" pitchFamily="34"/>
              <a:ea typeface="Noto Sans" panose="020B0502040504020204" pitchFamily="34"/>
              <a:cs typeface="Noto Sans" panose="020B0502040504020204" pitchFamily="34"/>
            </a:endParaRPr>
          </a:p>
        </p:txBody>
      </p:sp>
      <p:sp>
        <p:nvSpPr>
          <p:cNvPr id="6" name="Rectangle 3"/>
          <p:cNvSpPr>
            <a:spLocks noChangeArrowheads="1"/>
          </p:cNvSpPr>
          <p:nvPr/>
        </p:nvSpPr>
        <p:spPr bwMode="auto">
          <a:xfrm>
            <a:off x="649223" y="4451855"/>
            <a:ext cx="862477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1100" dirty="0" smtClean="0">
                <a:latin typeface="Noto Sans" panose="020B0502040504020204" pitchFamily="34"/>
                <a:ea typeface="Noto Sans" panose="020B0502040504020204" pitchFamily="34"/>
                <a:cs typeface="Noto Sans" panose="020B0502040504020204" pitchFamily="34"/>
              </a:rPr>
              <a:t>Afin de prendre vos marques plus rapidement et efficacement, référez vous à la fiche « Tips » afin d’avoir directement sous la main les liens les plus importants et utiles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100" dirty="0" smtClean="0">
                <a:latin typeface="Noto Sans" panose="020B0502040504020204" pitchFamily="34"/>
                <a:ea typeface="Noto Sans" panose="020B0502040504020204" pitchFamily="34"/>
                <a:cs typeface="Noto Sans" panose="020B0502040504020204" pitchFamily="34"/>
                <a:hlinkClick r:id="rId5" action="ppaction://hlinkfile"/>
              </a:rPr>
              <a:t>M:\Secrétariat général\Livret d'accueil</a:t>
            </a:r>
            <a:endParaRPr lang="fr-FR" altLang="fr-FR" sz="1100" dirty="0" smtClean="0">
              <a:latin typeface="Noto Sans" panose="020B0502040504020204" pitchFamily="34"/>
              <a:ea typeface="Noto Sans" panose="020B0502040504020204" pitchFamily="34"/>
              <a:cs typeface="Noto Sans" panose="020B0502040504020204" pitchFamily="34"/>
            </a:endParaRPr>
          </a:p>
        </p:txBody>
      </p:sp>
    </p:spTree>
    <p:custDataLst>
      <p:tags r:id="rId1"/>
    </p:custDataLst>
    <p:extLst>
      <p:ext uri="{BB962C8B-B14F-4D97-AF65-F5344CB8AC3E}">
        <p14:creationId xmlns:p14="http://schemas.microsoft.com/office/powerpoint/2010/main" val="1853799743"/>
      </p:ext>
    </p:extLst>
  </p:cSld>
  <p:clrMapOvr>
    <a:masterClrMapping/>
  </p:clrMapOvr>
  <p:transition spd="slow" advTm="1121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fade">
                                      <p:cBhvr>
                                        <p:cTn id="7" dur="2000"/>
                                        <p:tgtEl>
                                          <p:spTgt spid="28673"/>
                                        </p:tgtEl>
                                      </p:cBhvr>
                                    </p:animEffect>
                                    <p:anim calcmode="lin" valueType="num">
                                      <p:cBhvr>
                                        <p:cTn id="8" dur="2000" fill="hold"/>
                                        <p:tgtEl>
                                          <p:spTgt spid="28673"/>
                                        </p:tgtEl>
                                        <p:attrNameLst>
                                          <p:attrName>ppt_w</p:attrName>
                                        </p:attrNameLst>
                                      </p:cBhvr>
                                      <p:tavLst>
                                        <p:tav tm="0" fmla="#ppt_w*sin(2.5*pi*$)">
                                          <p:val>
                                            <p:fltVal val="0"/>
                                          </p:val>
                                        </p:tav>
                                        <p:tav tm="100000">
                                          <p:val>
                                            <p:fltVal val="1"/>
                                          </p:val>
                                        </p:tav>
                                      </p:tavLst>
                                    </p:anim>
                                    <p:anim calcmode="lin" valueType="num">
                                      <p:cBhvr>
                                        <p:cTn id="9" dur="2000" fill="hold"/>
                                        <p:tgtEl>
                                          <p:spTgt spid="2867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1000"/>
                                        <p:tgtEl>
                                          <p:spTgt spid="8">
                                            <p:txEl>
                                              <p:pRg st="5" end="5"/>
                                            </p:txEl>
                                          </p:spTgt>
                                        </p:tgtEl>
                                      </p:cBhvr>
                                    </p:animEffect>
                                    <p:anim calcmode="lin" valueType="num">
                                      <p:cBhvr>
                                        <p:cTn id="2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1000"/>
                                        <p:tgtEl>
                                          <p:spTgt spid="8">
                                            <p:txEl>
                                              <p:pRg st="7" end="7"/>
                                            </p:txEl>
                                          </p:spTgt>
                                        </p:tgtEl>
                                      </p:cBhvr>
                                    </p:animEffect>
                                    <p:anim calcmode="lin" valueType="num">
                                      <p:cBhvr>
                                        <p:cTn id="3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1000"/>
                                        <p:tgtEl>
                                          <p:spTgt spid="8">
                                            <p:txEl>
                                              <p:pRg st="9" end="9"/>
                                            </p:txEl>
                                          </p:spTgt>
                                        </p:tgtEl>
                                      </p:cBhvr>
                                    </p:animEffect>
                                    <p:anim calcmode="lin" valueType="num">
                                      <p:cBhvr>
                                        <p:cTn id="3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9" end="9"/>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fade">
                                      <p:cBhvr>
                                        <p:cTn id="41" dur="1000"/>
                                        <p:tgtEl>
                                          <p:spTgt spid="8">
                                            <p:txEl>
                                              <p:pRg st="10" end="10"/>
                                            </p:txEl>
                                          </p:spTgt>
                                        </p:tgtEl>
                                      </p:cBhvr>
                                    </p:animEffect>
                                    <p:anim calcmode="lin" valueType="num">
                                      <p:cBhvr>
                                        <p:cTn id="42"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1000"/>
                                        <p:tgtEl>
                                          <p:spTgt spid="6">
                                            <p:txEl>
                                              <p:pRg st="0" end="0"/>
                                            </p:txEl>
                                          </p:spTgt>
                                        </p:tgtEl>
                                      </p:cBhvr>
                                    </p:animEffect>
                                    <p:anim calcmode="lin" valueType="num">
                                      <p:cBhvr>
                                        <p:cTn id="4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fade">
                                      <p:cBhvr>
                                        <p:cTn id="55" dur="1000"/>
                                        <p:tgtEl>
                                          <p:spTgt spid="6">
                                            <p:txEl>
                                              <p:pRg st="1" end="1"/>
                                            </p:txEl>
                                          </p:spTgt>
                                        </p:tgtEl>
                                      </p:cBhvr>
                                    </p:animEffect>
                                    <p:anim calcmode="lin" valueType="num">
                                      <p:cBhvr>
                                        <p:cTn id="5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99731" y="203072"/>
            <a:ext cx="555359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1" u="none" strike="noStrike" cap="none" normalizeH="0" baseline="0" dirty="0" smtClean="0">
                <a:ln>
                  <a:noFill/>
                </a:ln>
                <a:solidFill>
                  <a:srgbClr val="FF0000"/>
                </a:solidFill>
                <a:effectLst/>
                <a:latin typeface="Noto Sans" panose="020B0502040504020204" pitchFamily="34"/>
                <a:ea typeface="Noto Sans" panose="020B0502040504020204" pitchFamily="34"/>
                <a:cs typeface="Noto Sans" panose="020B0502040504020204" pitchFamily="34"/>
              </a:rPr>
              <a:t>b. La Mairie et son organisation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5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sz="1050" dirty="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La Mairie, ainsi que sa salle des fêtes, située 7 rue de parme, ont été conçues par le cabinet d’architecture BAUDOIN-LEJZERZON et inaugurées en 1978. Plus récemment, un système de rafraîchissement a été installé en début d’année 2022, afin d’assurer un maximum de confort aux agents.</a:t>
            </a:r>
          </a:p>
          <a:p>
            <a:pPr marR="0" lvl="0" algn="just" defTabSz="914400" rtl="0" eaLnBrk="0" fontAlgn="base" latinLnBrk="0" hangingPunct="0">
              <a:lnSpc>
                <a:spcPct val="100000"/>
              </a:lnSpc>
              <a:spcBef>
                <a:spcPct val="0"/>
              </a:spcBef>
              <a:spcAft>
                <a:spcPct val="0"/>
              </a:spcAft>
              <a:buClrTx/>
              <a:buSzTx/>
              <a:tabLst/>
            </a:pP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altLang="fr-FR" sz="1050" dirty="0">
                <a:latin typeface="Noto Sans" panose="020B0502040504020204" pitchFamily="34"/>
                <a:ea typeface="Noto Sans" panose="020B0502040504020204" pitchFamily="34"/>
                <a:cs typeface="Noto Sans" panose="020B0502040504020204" pitchFamily="34"/>
              </a:rPr>
              <a:t> </a:t>
            </a:r>
            <a:r>
              <a:rPr lang="fr-FR" altLang="fr-FR" sz="1050" dirty="0" smtClean="0">
                <a:latin typeface="Noto Sans" panose="020B0502040504020204" pitchFamily="34"/>
                <a:ea typeface="Noto Sans" panose="020B0502040504020204" pitchFamily="34"/>
                <a:cs typeface="Noto Sans" panose="020B0502040504020204" pitchFamily="34"/>
              </a:rPr>
              <a:t>    </a:t>
            </a: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rPr>
              <a:t>Retrouvez toute l’Histoire de la Ville de Vandœuvre-lès-Nancy ci-après.</a:t>
            </a:r>
            <a:endParaRPr lang="fr-FR" altLang="fr-FR" sz="1200" dirty="0">
              <a:ea typeface="Noto Sans" panose="020B0502040504020204" pitchFamily="34"/>
            </a:endParaRPr>
          </a:p>
          <a:p>
            <a:pPr marL="182563" marR="0" lvl="0"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3"/>
              </a:rPr>
              <a:t>https://www.vandoeuvre.fr/bienvenue-la-ville/je-suis-vandoperien-20-siecles-dhistoire/</a:t>
            </a: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p:txBody>
      </p:sp>
      <p:pic>
        <p:nvPicPr>
          <p:cNvPr id="31745" name="Image 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176" y="703613"/>
            <a:ext cx="3617202" cy="18994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99731" y="2745382"/>
            <a:ext cx="877427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dirty="0">
                <a:latin typeface="Noto Sans" panose="020B0502040504020204" pitchFamily="34"/>
                <a:ea typeface="Noto Sans" panose="020B0502040504020204" pitchFamily="34"/>
                <a:cs typeface="Noto Sans" panose="020B0502040504020204" pitchFamily="34"/>
              </a:rPr>
              <a:t>Voici un </a:t>
            </a:r>
            <a:r>
              <a:rPr lang="fr-FR" altLang="fr-FR" sz="1050" b="1" dirty="0">
                <a:latin typeface="Noto Sans" panose="020B0502040504020204" pitchFamily="34"/>
                <a:ea typeface="Noto Sans" panose="020B0502040504020204" pitchFamily="34"/>
                <a:cs typeface="Noto Sans" panose="020B0502040504020204" pitchFamily="34"/>
              </a:rPr>
              <a:t>trombinoscope</a:t>
            </a:r>
            <a:r>
              <a:rPr lang="fr-FR" altLang="fr-FR" sz="1050" dirty="0">
                <a:latin typeface="Noto Sans" panose="020B0502040504020204" pitchFamily="34"/>
                <a:ea typeface="Noto Sans" panose="020B0502040504020204" pitchFamily="34"/>
                <a:cs typeface="Noto Sans" panose="020B0502040504020204" pitchFamily="34"/>
              </a:rPr>
              <a:t> des élus de la Commune, ainsi que le tableau les classant par ordre et avec leurs délégations </a:t>
            </a:r>
            <a:r>
              <a:rPr lang="fr-FR" altLang="fr-FR" sz="1050" dirty="0" smtClean="0">
                <a:latin typeface="Noto Sans" panose="020B0502040504020204" pitchFamily="34"/>
                <a:ea typeface="Noto Sans" panose="020B0502040504020204" pitchFamily="34"/>
                <a:cs typeface="Noto Sans" panose="020B0502040504020204" pitchFamily="34"/>
              </a:rPr>
              <a:t>respectives.</a:t>
            </a:r>
          </a:p>
          <a:p>
            <a:pPr marR="0" lvl="0" indent="182563" algn="just" defTabSz="914400" rtl="0" eaLnBrk="0" fontAlgn="base" latinLnBrk="0" hangingPunct="0">
              <a:lnSpc>
                <a:spcPct val="100000"/>
              </a:lnSpc>
              <a:spcBef>
                <a:spcPct val="0"/>
              </a:spcBef>
              <a:spcAft>
                <a:spcPct val="0"/>
              </a:spcAft>
              <a:buClrTx/>
              <a:buSzTx/>
              <a:buFontTx/>
              <a:buNone/>
              <a:tabLst/>
            </a:pPr>
            <a:r>
              <a:rPr lang="fr-FR" altLang="fr-FR" sz="1050" dirty="0" smtClean="0">
                <a:latin typeface="Noto Sans" panose="020B0502040504020204" pitchFamily="34"/>
                <a:ea typeface="Noto Sans" panose="020B0502040504020204" pitchFamily="34"/>
                <a:cs typeface="Noto Sans" panose="020B0502040504020204" pitchFamily="34"/>
                <a:hlinkClick r:id="rId5"/>
              </a:rPr>
              <a:t>https://www.vandoeuvre.fr/vie-municipale/le-maire-et-les-elus/</a:t>
            </a:r>
            <a:endParaRPr lang="fr-FR" altLang="fr-FR" sz="1050" dirty="0" smtClean="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dirty="0">
                <a:latin typeface="Noto Sans" panose="020B0502040504020204" pitchFamily="34"/>
                <a:ea typeface="Noto Sans" panose="020B0502040504020204" pitchFamily="34"/>
                <a:cs typeface="Noto Sans" panose="020B0502040504020204" pitchFamily="34"/>
              </a:rPr>
              <a:t>Vous trouverez également un lien vers </a:t>
            </a:r>
            <a:r>
              <a:rPr lang="fr-FR" altLang="fr-FR" sz="1050" b="1" dirty="0">
                <a:latin typeface="Noto Sans" panose="020B0502040504020204" pitchFamily="34"/>
                <a:ea typeface="Noto Sans" panose="020B0502040504020204" pitchFamily="34"/>
                <a:cs typeface="Noto Sans" panose="020B0502040504020204" pitchFamily="34"/>
              </a:rPr>
              <a:t>l’organigramme général </a:t>
            </a:r>
            <a:r>
              <a:rPr lang="fr-FR" altLang="fr-FR" sz="1050" dirty="0">
                <a:latin typeface="Noto Sans" panose="020B0502040504020204" pitchFamily="34"/>
                <a:ea typeface="Noto Sans" panose="020B0502040504020204" pitchFamily="34"/>
                <a:cs typeface="Noto Sans" panose="020B0502040504020204" pitchFamily="34"/>
              </a:rPr>
              <a:t>des services administratifs et techniques de la Commune.</a:t>
            </a:r>
          </a:p>
          <a:p>
            <a:pPr marR="0" lvl="0" indent="182563" algn="just" defTabSz="914400" rtl="0" eaLnBrk="0" fontAlgn="base" latinLnBrk="0" hangingPunct="0">
              <a:lnSpc>
                <a:spcPct val="100000"/>
              </a:lnSpc>
              <a:spcBef>
                <a:spcPct val="0"/>
              </a:spcBef>
              <a:spcAft>
                <a:spcPct val="0"/>
              </a:spcAft>
              <a:buClrTx/>
              <a:buSzTx/>
              <a:tabLst/>
            </a:pPr>
            <a:r>
              <a:rPr lang="fr-FR" altLang="fr-FR" sz="1050" dirty="0" smtClean="0">
                <a:latin typeface="Noto Sans" panose="020B0502040504020204" pitchFamily="34"/>
                <a:ea typeface="Noto Sans" panose="020B0502040504020204" pitchFamily="34"/>
                <a:cs typeface="Noto Sans" panose="020B0502040504020204" pitchFamily="34"/>
                <a:hlinkClick r:id="rId6"/>
              </a:rPr>
              <a:t>https://www.intranet.vandoeuvre.net/wp-content/uploads/2021/07/ORGANIGRAMME.pdf</a:t>
            </a:r>
            <a:endParaRPr lang="fr-FR" altLang="fr-FR" sz="1050" dirty="0" smtClean="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tabLst/>
            </a:pPr>
            <a:endParaRPr lang="fr-FR" altLang="fr-FR" sz="1050" dirty="0" smtClean="0">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dirty="0" smtClean="0">
                <a:latin typeface="Noto Sans" panose="020B0502040504020204" pitchFamily="34"/>
                <a:ea typeface="Noto Sans" panose="020B0502040504020204" pitchFamily="34"/>
                <a:cs typeface="Noto Sans" panose="020B0502040504020204" pitchFamily="34"/>
              </a:rPr>
              <a:t>Un </a:t>
            </a:r>
            <a:r>
              <a:rPr lang="fr-FR" altLang="fr-FR" sz="1050" b="1" dirty="0">
                <a:latin typeface="Noto Sans" panose="020B0502040504020204" pitchFamily="34"/>
                <a:ea typeface="Noto Sans" panose="020B0502040504020204" pitchFamily="34"/>
                <a:cs typeface="Noto Sans" panose="020B0502040504020204" pitchFamily="34"/>
              </a:rPr>
              <a:t>organigramme plus détaillé </a:t>
            </a:r>
            <a:r>
              <a:rPr lang="fr-FR" altLang="fr-FR" sz="1050" dirty="0">
                <a:latin typeface="Noto Sans" panose="020B0502040504020204" pitchFamily="34"/>
                <a:ea typeface="Noto Sans" panose="020B0502040504020204" pitchFamily="34"/>
                <a:cs typeface="Noto Sans" panose="020B0502040504020204" pitchFamily="34"/>
              </a:rPr>
              <a:t>par service existe également, votre nom doit sûrement y figurer, si ce n’est pas le cas n’hésitez pas à nous le dire </a:t>
            </a:r>
            <a:r>
              <a:rPr lang="fr-FR" altLang="fr-FR" sz="1050" dirty="0" smtClean="0">
                <a:latin typeface="Noto Sans" panose="020B0502040504020204" pitchFamily="34"/>
                <a:ea typeface="Noto Sans" panose="020B0502040504020204" pitchFamily="34"/>
                <a:cs typeface="Noto Sans" panose="020B0502040504020204" pitchFamily="34"/>
              </a:rPr>
              <a:t>! Ce </a:t>
            </a:r>
            <a:r>
              <a:rPr lang="fr-FR" altLang="fr-FR" sz="1050" dirty="0">
                <a:latin typeface="Noto Sans" panose="020B0502040504020204" pitchFamily="34"/>
                <a:ea typeface="Noto Sans" panose="020B0502040504020204" pitchFamily="34"/>
                <a:cs typeface="Noto Sans" panose="020B0502040504020204" pitchFamily="34"/>
              </a:rPr>
              <a:t>lien vous permettra aussi de comprendre, via le tableau intitulé « type de réunions », comment les différentes instances se déroulent, afin de tenir le planning fixé pour les rendus des dossiers en cours (décisions, délibérations, dossiers de subventions, etc</a:t>
            </a:r>
            <a:r>
              <a:rPr lang="fr-FR" altLang="fr-FR" sz="1050" dirty="0" smtClean="0">
                <a:latin typeface="Noto Sans" panose="020B0502040504020204" pitchFamily="34"/>
                <a:ea typeface="Noto Sans" panose="020B0502040504020204" pitchFamily="34"/>
                <a:cs typeface="Noto Sans" panose="020B0502040504020204" pitchFamily="34"/>
              </a:rPr>
              <a:t>..).</a:t>
            </a:r>
          </a:p>
          <a:p>
            <a:pPr marR="0" lvl="0" indent="182563" algn="just" defTabSz="914400" rtl="0" eaLnBrk="0" fontAlgn="base" latinLnBrk="0" hangingPunct="0">
              <a:lnSpc>
                <a:spcPct val="100000"/>
              </a:lnSpc>
              <a:spcBef>
                <a:spcPct val="0"/>
              </a:spcBef>
              <a:spcAft>
                <a:spcPct val="0"/>
              </a:spcAft>
              <a:buClrTx/>
              <a:buSzTx/>
              <a:buFontTx/>
              <a:buNone/>
              <a:tabLst/>
            </a:pPr>
            <a:r>
              <a:rPr lang="fr-FR" altLang="fr-FR" sz="1050" dirty="0" smtClean="0">
                <a:latin typeface="Noto Sans" panose="020B0502040504020204" pitchFamily="34"/>
                <a:ea typeface="Noto Sans" panose="020B0502040504020204" pitchFamily="34"/>
                <a:cs typeface="Noto Sans" panose="020B0502040504020204" pitchFamily="34"/>
                <a:hlinkClick r:id="rId7"/>
              </a:rPr>
              <a:t>https://www.intranet.vandoeuvre.net/wp-content/uploads/2023/03/Organigramme-detaille-des-services.pdf</a:t>
            </a:r>
            <a:endParaRPr lang="fr-FR" altLang="fr-FR" sz="1050" dirty="0" smtClean="0">
              <a:latin typeface="Noto Sans" panose="020B0502040504020204" pitchFamily="34"/>
              <a:ea typeface="Noto Sans" panose="020B0502040504020204" pitchFamily="34"/>
              <a:cs typeface="Noto Sans" panose="020B0502040504020204" pitchFamily="34"/>
            </a:endParaRPr>
          </a:p>
          <a:p>
            <a:pPr marR="0" lvl="0" indent="182563" algn="just"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dirty="0" smtClean="0">
                <a:latin typeface="Noto Sans" panose="020B0502040504020204" pitchFamily="34"/>
                <a:ea typeface="Noto Sans" panose="020B0502040504020204" pitchFamily="34"/>
                <a:cs typeface="Noto Sans" panose="020B0502040504020204" pitchFamily="34"/>
              </a:rPr>
              <a:t>Le </a:t>
            </a:r>
            <a:r>
              <a:rPr lang="fr-FR" altLang="fr-FR" sz="1050" b="1" dirty="0">
                <a:latin typeface="Noto Sans" panose="020B0502040504020204" pitchFamily="34"/>
                <a:ea typeface="Noto Sans" panose="020B0502040504020204" pitchFamily="34"/>
                <a:cs typeface="Noto Sans" panose="020B0502040504020204" pitchFamily="34"/>
              </a:rPr>
              <a:t>Centre Communal d’Action Sociale (CCAS) </a:t>
            </a:r>
            <a:r>
              <a:rPr lang="fr-FR" altLang="fr-FR" sz="1050" dirty="0">
                <a:latin typeface="Noto Sans" panose="020B0502040504020204" pitchFamily="34"/>
                <a:ea typeface="Noto Sans" panose="020B0502040504020204" pitchFamily="34"/>
                <a:cs typeface="Noto Sans" panose="020B0502040504020204" pitchFamily="34"/>
              </a:rPr>
              <a:t>est un Établissement Public Communal (EPC), intégré à l’hôtel de Ville mais indépendant. Il représente une personnalité morale de Droit Public, distincte de celle de la Commune et dispose ainsi d'une autonomie administrative et financière et vient en aide aux personnes les plus démunies ou en situation de handicap. </a:t>
            </a:r>
            <a:r>
              <a:rPr lang="fr-FR" altLang="fr-FR" sz="1050" dirty="0" smtClean="0">
                <a:latin typeface="Noto Sans" panose="020B0502040504020204" pitchFamily="34"/>
                <a:ea typeface="Noto Sans" panose="020B0502040504020204" pitchFamily="34"/>
                <a:cs typeface="Noto Sans" panose="020B0502040504020204" pitchFamily="34"/>
              </a:rPr>
              <a:t>Depuis </a:t>
            </a:r>
            <a:r>
              <a:rPr lang="fr-FR" altLang="fr-FR" sz="1050" dirty="0">
                <a:latin typeface="Noto Sans" panose="020B0502040504020204" pitchFamily="34"/>
                <a:ea typeface="Noto Sans" panose="020B0502040504020204" pitchFamily="34"/>
                <a:cs typeface="Noto Sans" panose="020B0502040504020204" pitchFamily="34"/>
              </a:rPr>
              <a:t>2009, une épicerie solidaire permet d’assurer l’intégration sociale et financière en proposant des ateliers collectifs qui visent à créer ou recréer du lien social à destination de personnes souffrant d’isolement ou ayant envie d’échanger</a:t>
            </a:r>
            <a:r>
              <a:rPr lang="fr-FR" altLang="fr-FR" sz="1050" dirty="0" smtClean="0">
                <a:latin typeface="Noto Sans" panose="020B0502040504020204" pitchFamily="34"/>
                <a:ea typeface="Noto Sans" panose="020B0502040504020204" pitchFamily="34"/>
                <a:cs typeface="Noto Sans" panose="020B0502040504020204" pitchFamily="34"/>
              </a:rPr>
              <a:t>.</a:t>
            </a:r>
          </a:p>
          <a:p>
            <a:pPr marR="0" lvl="0" indent="182563" algn="just" defTabSz="914400" rtl="0" eaLnBrk="0" fontAlgn="base" latinLnBrk="0" hangingPunct="0">
              <a:lnSpc>
                <a:spcPct val="100000"/>
              </a:lnSpc>
              <a:spcBef>
                <a:spcPct val="0"/>
              </a:spcBef>
              <a:spcAft>
                <a:spcPct val="0"/>
              </a:spcAft>
              <a:buClrTx/>
              <a:buSzTx/>
              <a:tabLst/>
            </a:pPr>
            <a:r>
              <a:rPr lang="fr-FR" altLang="fr-FR" sz="1050" dirty="0" smtClean="0">
                <a:latin typeface="Noto Sans" panose="020B0502040504020204" pitchFamily="34"/>
                <a:ea typeface="Noto Sans" panose="020B0502040504020204" pitchFamily="34"/>
                <a:cs typeface="Noto Sans" panose="020B0502040504020204" pitchFamily="34"/>
                <a:hlinkClick r:id="rId8"/>
              </a:rPr>
              <a:t>https://www.vandoeuvre.fr/bien-etre/action-sociale/</a:t>
            </a:r>
            <a:endParaRPr lang="fr-FR" altLang="fr-FR" sz="1050" dirty="0">
              <a:latin typeface="Noto Sans" panose="020B0502040504020204" pitchFamily="34"/>
              <a:ea typeface="Noto Sans" panose="020B0502040504020204" pitchFamily="34"/>
              <a:cs typeface="Noto Sans" panose="020B0502040504020204" pitchFamily="34"/>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1050" dirty="0">
              <a:latin typeface="Noto Sans" panose="020B0502040504020204" pitchFamily="34"/>
              <a:ea typeface="Noto Sans" panose="020B0502040504020204" pitchFamily="34"/>
              <a:cs typeface="Noto Sans" panose="020B0502040504020204" pitchFamily="34"/>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dirty="0">
                <a:latin typeface="Noto Sans" panose="020B0502040504020204" pitchFamily="34"/>
                <a:ea typeface="Noto Sans" panose="020B0502040504020204" pitchFamily="34"/>
                <a:cs typeface="Noto Sans" panose="020B0502040504020204" pitchFamily="34"/>
              </a:rPr>
              <a:t>Désormais intégré au CCAS, le </a:t>
            </a:r>
            <a:r>
              <a:rPr lang="fr-FR" altLang="fr-FR" sz="1050" b="1" dirty="0">
                <a:latin typeface="Noto Sans" panose="020B0502040504020204" pitchFamily="34"/>
                <a:ea typeface="Noto Sans" panose="020B0502040504020204" pitchFamily="34"/>
                <a:cs typeface="Noto Sans" panose="020B0502040504020204" pitchFamily="34"/>
              </a:rPr>
              <a:t>Dispositif de Réussite Educative (DRE) </a:t>
            </a:r>
            <a:r>
              <a:rPr lang="fr-FR" altLang="fr-FR" sz="1050" dirty="0">
                <a:latin typeface="Noto Sans" panose="020B0502040504020204" pitchFamily="34"/>
                <a:ea typeface="Noto Sans" panose="020B0502040504020204" pitchFamily="34"/>
                <a:cs typeface="Noto Sans" panose="020B0502040504020204" pitchFamily="34"/>
              </a:rPr>
              <a:t>vient en aide aux enfants et adolescents (de 2 à 16 ans) qui vivent dans un contexte familial sensible et fragile, via un réseau de partenaires qui agit principalement hors temps scolaire. Le rôle du DRE est d’accompagner les parents et de donner une chance aux enfants, parfois porteurs de handicaps, de bénéficier d’un développement sain.</a:t>
            </a:r>
          </a:p>
          <a:p>
            <a:pPr marR="0" lvl="0" indent="182563" algn="just" defTabSz="914400" rtl="0" eaLnBrk="0" fontAlgn="base" latinLnBrk="0" hangingPunct="0">
              <a:lnSpc>
                <a:spcPct val="100000"/>
              </a:lnSpc>
              <a:spcBef>
                <a:spcPct val="0"/>
              </a:spcBef>
              <a:spcAft>
                <a:spcPct val="0"/>
              </a:spcAft>
              <a:buClrTx/>
              <a:buSzTx/>
              <a:buFontTx/>
              <a:buNone/>
              <a:tabLst/>
            </a:pPr>
            <a:r>
              <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hlinkClick r:id="rId9"/>
              </a:rPr>
              <a:t>https://www.vandoeuvre.fr/bien-vivre/enfance-et-famille/reussite-educative/</a:t>
            </a:r>
            <a:endParaRPr kumimoji="0" lang="fr-FR" altLang="fr-FR" sz="1050" b="0" i="0" u="none" strike="noStrike" cap="none" normalizeH="0" baseline="0" dirty="0" smtClean="0">
              <a:ln>
                <a:noFill/>
              </a:ln>
              <a:solidFill>
                <a:schemeClr val="tx1"/>
              </a:solidFill>
              <a:effectLst/>
              <a:latin typeface="Noto Sans" panose="020B0502040504020204" pitchFamily="34"/>
              <a:ea typeface="Noto Sans" panose="020B0502040504020204" pitchFamily="34"/>
              <a:cs typeface="Noto Sans" panose="020B0502040504020204" pitchFamily="34"/>
            </a:endParaRPr>
          </a:p>
        </p:txBody>
      </p:sp>
      <p:sp>
        <p:nvSpPr>
          <p:cNvPr id="6" name="Espace réservé du numéro de diapositive 1"/>
          <p:cNvSpPr txBox="1">
            <a:spLocks/>
          </p:cNvSpPr>
          <p:nvPr/>
        </p:nvSpPr>
        <p:spPr>
          <a:xfrm>
            <a:off x="8294572" y="6492875"/>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D1DA78C-0460-4633-B9A7-90C84C289958}" type="slidenum">
              <a:rPr lang="fr-FR" smtClean="0"/>
              <a:pPr/>
              <a:t>5</a:t>
            </a:fld>
            <a:endParaRPr lang="fr-FR" dirty="0"/>
          </a:p>
        </p:txBody>
      </p:sp>
    </p:spTree>
    <p:custDataLst>
      <p:tags r:id="rId1"/>
    </p:custDataLst>
    <p:extLst>
      <p:ext uri="{BB962C8B-B14F-4D97-AF65-F5344CB8AC3E}">
        <p14:creationId xmlns:p14="http://schemas.microsoft.com/office/powerpoint/2010/main" val="502156537"/>
      </p:ext>
    </p:extLst>
  </p:cSld>
  <p:clrMapOvr>
    <a:masterClrMapping/>
  </p:clrMapOvr>
  <p:transition spd="slow" advTm="2311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1745"/>
                                        </p:tgtEl>
                                        <p:attrNameLst>
                                          <p:attrName>style.visibility</p:attrName>
                                        </p:attrNameLst>
                                      </p:cBhvr>
                                      <p:to>
                                        <p:strVal val="visible"/>
                                      </p:to>
                                    </p:set>
                                    <p:animEffect transition="in" filter="wipe(down)">
                                      <p:cBhvr>
                                        <p:cTn id="31" dur="580">
                                          <p:stCondLst>
                                            <p:cond delay="0"/>
                                          </p:stCondLst>
                                        </p:cTn>
                                        <p:tgtEl>
                                          <p:spTgt spid="31745"/>
                                        </p:tgtEl>
                                      </p:cBhvr>
                                    </p:animEffect>
                                    <p:anim calcmode="lin" valueType="num">
                                      <p:cBhvr>
                                        <p:cTn id="32" dur="1822" tmFilter="0,0; 0.14,0.36; 0.43,0.73; 0.71,0.91; 1.0,1.0">
                                          <p:stCondLst>
                                            <p:cond delay="0"/>
                                          </p:stCondLst>
                                        </p:cTn>
                                        <p:tgtEl>
                                          <p:spTgt spid="3174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174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174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174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1745"/>
                                        </p:tgtEl>
                                        <p:attrNameLst>
                                          <p:attrName>ppt_y</p:attrName>
                                        </p:attrNameLst>
                                      </p:cBhvr>
                                      <p:tavLst>
                                        <p:tav tm="0" fmla="#ppt_y-sin(pi*$)/81">
                                          <p:val>
                                            <p:fltVal val="0"/>
                                          </p:val>
                                        </p:tav>
                                        <p:tav tm="100000">
                                          <p:val>
                                            <p:fltVal val="1"/>
                                          </p:val>
                                        </p:tav>
                                      </p:tavLst>
                                    </p:anim>
                                    <p:animScale>
                                      <p:cBhvr>
                                        <p:cTn id="37" dur="26">
                                          <p:stCondLst>
                                            <p:cond delay="650"/>
                                          </p:stCondLst>
                                        </p:cTn>
                                        <p:tgtEl>
                                          <p:spTgt spid="31745"/>
                                        </p:tgtEl>
                                      </p:cBhvr>
                                      <p:to x="100000" y="60000"/>
                                    </p:animScale>
                                    <p:animScale>
                                      <p:cBhvr>
                                        <p:cTn id="38" dur="166" decel="50000">
                                          <p:stCondLst>
                                            <p:cond delay="676"/>
                                          </p:stCondLst>
                                        </p:cTn>
                                        <p:tgtEl>
                                          <p:spTgt spid="31745"/>
                                        </p:tgtEl>
                                      </p:cBhvr>
                                      <p:to x="100000" y="100000"/>
                                    </p:animScale>
                                    <p:animScale>
                                      <p:cBhvr>
                                        <p:cTn id="39" dur="26">
                                          <p:stCondLst>
                                            <p:cond delay="1312"/>
                                          </p:stCondLst>
                                        </p:cTn>
                                        <p:tgtEl>
                                          <p:spTgt spid="31745"/>
                                        </p:tgtEl>
                                      </p:cBhvr>
                                      <p:to x="100000" y="80000"/>
                                    </p:animScale>
                                    <p:animScale>
                                      <p:cBhvr>
                                        <p:cTn id="40" dur="166" decel="50000">
                                          <p:stCondLst>
                                            <p:cond delay="1338"/>
                                          </p:stCondLst>
                                        </p:cTn>
                                        <p:tgtEl>
                                          <p:spTgt spid="31745"/>
                                        </p:tgtEl>
                                      </p:cBhvr>
                                      <p:to x="100000" y="100000"/>
                                    </p:animScale>
                                    <p:animScale>
                                      <p:cBhvr>
                                        <p:cTn id="41" dur="26">
                                          <p:stCondLst>
                                            <p:cond delay="1642"/>
                                          </p:stCondLst>
                                        </p:cTn>
                                        <p:tgtEl>
                                          <p:spTgt spid="31745"/>
                                        </p:tgtEl>
                                      </p:cBhvr>
                                      <p:to x="100000" y="90000"/>
                                    </p:animScale>
                                    <p:animScale>
                                      <p:cBhvr>
                                        <p:cTn id="42" dur="166" decel="50000">
                                          <p:stCondLst>
                                            <p:cond delay="1668"/>
                                          </p:stCondLst>
                                        </p:cTn>
                                        <p:tgtEl>
                                          <p:spTgt spid="31745"/>
                                        </p:tgtEl>
                                      </p:cBhvr>
                                      <p:to x="100000" y="100000"/>
                                    </p:animScale>
                                    <p:animScale>
                                      <p:cBhvr>
                                        <p:cTn id="43" dur="26">
                                          <p:stCondLst>
                                            <p:cond delay="1808"/>
                                          </p:stCondLst>
                                        </p:cTn>
                                        <p:tgtEl>
                                          <p:spTgt spid="31745"/>
                                        </p:tgtEl>
                                      </p:cBhvr>
                                      <p:to x="100000" y="95000"/>
                                    </p:animScale>
                                    <p:animScale>
                                      <p:cBhvr>
                                        <p:cTn id="44" dur="166" decel="50000">
                                          <p:stCondLst>
                                            <p:cond delay="1834"/>
                                          </p:stCondLst>
                                        </p:cTn>
                                        <p:tgtEl>
                                          <p:spTgt spid="3174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1000"/>
                                        <p:tgtEl>
                                          <p:spTgt spid="4">
                                            <p:txEl>
                                              <p:pRg st="0" end="0"/>
                                            </p:txEl>
                                          </p:spTgt>
                                        </p:tgtEl>
                                      </p:cBhvr>
                                    </p:animEffect>
                                    <p:anim calcmode="lin" valueType="num">
                                      <p:cBhvr>
                                        <p:cTn id="5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animEffect transition="in" filter="fade">
                                      <p:cBhvr>
                                        <p:cTn id="54" dur="1000"/>
                                        <p:tgtEl>
                                          <p:spTgt spid="4">
                                            <p:txEl>
                                              <p:pRg st="1" end="1"/>
                                            </p:txEl>
                                          </p:spTgt>
                                        </p:tgtEl>
                                      </p:cBhvr>
                                    </p:animEffect>
                                    <p:anim calcmode="lin" valueType="num">
                                      <p:cBhvr>
                                        <p:cTn id="5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1000"/>
                                        <p:tgtEl>
                                          <p:spTgt spid="4">
                                            <p:txEl>
                                              <p:pRg st="3" end="3"/>
                                            </p:txEl>
                                          </p:spTgt>
                                        </p:tgtEl>
                                      </p:cBhvr>
                                    </p:animEffect>
                                    <p:anim calcmode="lin" valueType="num">
                                      <p:cBhvr>
                                        <p:cTn id="6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3" end="3"/>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
                                            <p:txEl>
                                              <p:pRg st="4" end="4"/>
                                            </p:txEl>
                                          </p:spTgt>
                                        </p:tgtEl>
                                        <p:attrNameLst>
                                          <p:attrName>style.visibility</p:attrName>
                                        </p:attrNameLst>
                                      </p:cBhvr>
                                      <p:to>
                                        <p:strVal val="visible"/>
                                      </p:to>
                                    </p:set>
                                    <p:animEffect transition="in" filter="fade">
                                      <p:cBhvr>
                                        <p:cTn id="66" dur="1000"/>
                                        <p:tgtEl>
                                          <p:spTgt spid="4">
                                            <p:txEl>
                                              <p:pRg st="4" end="4"/>
                                            </p:txEl>
                                          </p:spTgt>
                                        </p:tgtEl>
                                      </p:cBhvr>
                                    </p:animEffect>
                                    <p:anim calcmode="lin" valueType="num">
                                      <p:cBhvr>
                                        <p:cTn id="6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6" end="6"/>
                                            </p:txEl>
                                          </p:spTgt>
                                        </p:tgtEl>
                                        <p:attrNameLst>
                                          <p:attrName>style.visibility</p:attrName>
                                        </p:attrNameLst>
                                      </p:cBhvr>
                                      <p:to>
                                        <p:strVal val="visible"/>
                                      </p:to>
                                    </p:set>
                                    <p:animEffect transition="in" filter="fade">
                                      <p:cBhvr>
                                        <p:cTn id="73" dur="1000"/>
                                        <p:tgtEl>
                                          <p:spTgt spid="4">
                                            <p:txEl>
                                              <p:pRg st="6" end="6"/>
                                            </p:txEl>
                                          </p:spTgt>
                                        </p:tgtEl>
                                      </p:cBhvr>
                                    </p:animEffect>
                                    <p:anim calcmode="lin" valueType="num">
                                      <p:cBhvr>
                                        <p:cTn id="7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4">
                                            <p:txEl>
                                              <p:pRg st="7" end="7"/>
                                            </p:txEl>
                                          </p:spTgt>
                                        </p:tgtEl>
                                        <p:attrNameLst>
                                          <p:attrName>style.visibility</p:attrName>
                                        </p:attrNameLst>
                                      </p:cBhvr>
                                      <p:to>
                                        <p:strVal val="visible"/>
                                      </p:to>
                                    </p:set>
                                    <p:animEffect transition="in" filter="fade">
                                      <p:cBhvr>
                                        <p:cTn id="78" dur="1000"/>
                                        <p:tgtEl>
                                          <p:spTgt spid="4">
                                            <p:txEl>
                                              <p:pRg st="7" end="7"/>
                                            </p:txEl>
                                          </p:spTgt>
                                        </p:tgtEl>
                                      </p:cBhvr>
                                    </p:animEffect>
                                    <p:anim calcmode="lin" valueType="num">
                                      <p:cBhvr>
                                        <p:cTn id="7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4">
                                            <p:txEl>
                                              <p:pRg st="9" end="9"/>
                                            </p:txEl>
                                          </p:spTgt>
                                        </p:tgtEl>
                                        <p:attrNameLst>
                                          <p:attrName>style.visibility</p:attrName>
                                        </p:attrNameLst>
                                      </p:cBhvr>
                                      <p:to>
                                        <p:strVal val="visible"/>
                                      </p:to>
                                    </p:set>
                                    <p:animEffect transition="in" filter="fade">
                                      <p:cBhvr>
                                        <p:cTn id="85" dur="1000"/>
                                        <p:tgtEl>
                                          <p:spTgt spid="4">
                                            <p:txEl>
                                              <p:pRg st="9" end="9"/>
                                            </p:txEl>
                                          </p:spTgt>
                                        </p:tgtEl>
                                      </p:cBhvr>
                                    </p:animEffect>
                                    <p:anim calcmode="lin" valueType="num">
                                      <p:cBhvr>
                                        <p:cTn id="8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7" dur="1000" fill="hold"/>
                                        <p:tgtEl>
                                          <p:spTgt spid="4">
                                            <p:txEl>
                                              <p:pRg st="9" end="9"/>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
                                            <p:txEl>
                                              <p:pRg st="10" end="10"/>
                                            </p:txEl>
                                          </p:spTgt>
                                        </p:tgtEl>
                                        <p:attrNameLst>
                                          <p:attrName>style.visibility</p:attrName>
                                        </p:attrNameLst>
                                      </p:cBhvr>
                                      <p:to>
                                        <p:strVal val="visible"/>
                                      </p:to>
                                    </p:set>
                                    <p:animEffect transition="in" filter="fade">
                                      <p:cBhvr>
                                        <p:cTn id="90" dur="1000"/>
                                        <p:tgtEl>
                                          <p:spTgt spid="4">
                                            <p:txEl>
                                              <p:pRg st="10" end="10"/>
                                            </p:txEl>
                                          </p:spTgt>
                                        </p:tgtEl>
                                      </p:cBhvr>
                                    </p:animEffect>
                                    <p:anim calcmode="lin" valueType="num">
                                      <p:cBhvr>
                                        <p:cTn id="9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
                                            <p:txEl>
                                              <p:pRg st="12" end="12"/>
                                            </p:txEl>
                                          </p:spTgt>
                                        </p:tgtEl>
                                        <p:attrNameLst>
                                          <p:attrName>style.visibility</p:attrName>
                                        </p:attrNameLst>
                                      </p:cBhvr>
                                      <p:to>
                                        <p:strVal val="visible"/>
                                      </p:to>
                                    </p:set>
                                    <p:animEffect transition="in" filter="fade">
                                      <p:cBhvr>
                                        <p:cTn id="97" dur="1000"/>
                                        <p:tgtEl>
                                          <p:spTgt spid="4">
                                            <p:txEl>
                                              <p:pRg st="12" end="12"/>
                                            </p:txEl>
                                          </p:spTgt>
                                        </p:tgtEl>
                                      </p:cBhvr>
                                    </p:animEffect>
                                    <p:anim calcmode="lin" valueType="num">
                                      <p:cBhvr>
                                        <p:cTn id="9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4">
                                            <p:txEl>
                                              <p:pRg st="13" end="13"/>
                                            </p:txEl>
                                          </p:spTgt>
                                        </p:tgtEl>
                                        <p:attrNameLst>
                                          <p:attrName>style.visibility</p:attrName>
                                        </p:attrNameLst>
                                      </p:cBhvr>
                                      <p:to>
                                        <p:strVal val="visible"/>
                                      </p:to>
                                    </p:set>
                                    <p:animEffect transition="in" filter="fade">
                                      <p:cBhvr>
                                        <p:cTn id="102" dur="1000"/>
                                        <p:tgtEl>
                                          <p:spTgt spid="4">
                                            <p:txEl>
                                              <p:pRg st="13" end="13"/>
                                            </p:txEl>
                                          </p:spTgt>
                                        </p:tgtEl>
                                      </p:cBhvr>
                                    </p:animEffect>
                                    <p:anim calcmode="lin" valueType="num">
                                      <p:cBhvr>
                                        <p:cTn id="103"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04"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51028" y="6492875"/>
            <a:ext cx="683339" cy="365125"/>
          </a:xfrm>
        </p:spPr>
        <p:txBody>
          <a:bodyPr/>
          <a:lstStyle/>
          <a:p>
            <a:fld id="{9D1DA78C-0460-4633-B9A7-90C84C289958}" type="slidenum">
              <a:rPr lang="fr-FR" smtClean="0"/>
              <a:t>6</a:t>
            </a:fld>
            <a:endParaRPr lang="fr-FR"/>
          </a:p>
        </p:txBody>
      </p:sp>
      <p:sp>
        <p:nvSpPr>
          <p:cNvPr id="3" name="Rectangle 2"/>
          <p:cNvSpPr/>
          <p:nvPr/>
        </p:nvSpPr>
        <p:spPr>
          <a:xfrm>
            <a:off x="390464" y="255765"/>
            <a:ext cx="2832827" cy="357662"/>
          </a:xfrm>
          <a:prstGeom prst="rect">
            <a:avLst/>
          </a:prstGeom>
        </p:spPr>
        <p:txBody>
          <a:bodyPr wrap="none">
            <a:spAutoFit/>
          </a:bodyPr>
          <a:lstStyle/>
          <a:p>
            <a:pPr algn="just">
              <a:lnSpc>
                <a:spcPct val="115000"/>
              </a:lnSpc>
              <a:spcAft>
                <a:spcPts val="0"/>
              </a:spcAft>
            </a:pPr>
            <a:r>
              <a:rPr lang="fr-FR" sz="1600" i="1" dirty="0">
                <a:solidFill>
                  <a:srgbClr val="FF0000"/>
                </a:solidFill>
                <a:latin typeface="Noto Sans" panose="020B0502040504020204" pitchFamily="34"/>
                <a:ea typeface="Noto Sans" panose="020B0502040504020204" pitchFamily="34"/>
                <a:cs typeface="Noto Sans" panose="020B0502040504020204" pitchFamily="34"/>
              </a:rPr>
              <a:t>c. Les structures municipales </a:t>
            </a:r>
          </a:p>
        </p:txBody>
      </p:sp>
      <p:sp>
        <p:nvSpPr>
          <p:cNvPr id="4" name="Rectangle 3"/>
          <p:cNvSpPr/>
          <p:nvPr/>
        </p:nvSpPr>
        <p:spPr>
          <a:xfrm>
            <a:off x="552367" y="613427"/>
            <a:ext cx="8934533" cy="857542"/>
          </a:xfrm>
          <a:prstGeom prst="rect">
            <a:avLst/>
          </a:prstGeom>
        </p:spPr>
        <p:txBody>
          <a:bodyPr wrap="square">
            <a:spAutoFit/>
          </a:bodyPr>
          <a:lstStyle/>
          <a:p>
            <a:pPr algn="just">
              <a:lnSpc>
                <a:spcPct val="115000"/>
              </a:lnSpc>
              <a:spcAft>
                <a:spcPts val="0"/>
              </a:spcAft>
            </a:pPr>
            <a:r>
              <a:rPr lang="fr-FR" sz="1050" dirty="0" smtClean="0">
                <a:latin typeface="Noto Sans" panose="020B0502040504020204" pitchFamily="34"/>
                <a:ea typeface="Noto Sans" panose="020B0502040504020204" pitchFamily="34"/>
                <a:cs typeface="Noto Sans" panose="020B0502040504020204" pitchFamily="34"/>
              </a:rPr>
              <a:t>Il y a beaucoup de structures municipales sur la Commune, qui répondent toutes à un objectif ; être au service de la population et ainsi valoriser la Ville. Voici </a:t>
            </a:r>
            <a:r>
              <a:rPr lang="fr-FR" sz="1050" dirty="0">
                <a:latin typeface="Noto Sans" panose="020B0502040504020204" pitchFamily="34"/>
                <a:ea typeface="Noto Sans" panose="020B0502040504020204" pitchFamily="34"/>
                <a:cs typeface="Noto Sans" panose="020B0502040504020204" pitchFamily="34"/>
              </a:rPr>
              <a:t>un lien vers le site internet de la ville et plus précisément la </a:t>
            </a:r>
            <a:r>
              <a:rPr lang="fr-FR" sz="1050" b="1" dirty="0">
                <a:latin typeface="Noto Sans" panose="020B0502040504020204" pitchFamily="34"/>
                <a:ea typeface="Noto Sans" panose="020B0502040504020204" pitchFamily="34"/>
                <a:cs typeface="Noto Sans" panose="020B0502040504020204" pitchFamily="34"/>
              </a:rPr>
              <a:t>carte interactive </a:t>
            </a:r>
            <a:r>
              <a:rPr lang="fr-FR" sz="1050" dirty="0">
                <a:latin typeface="Noto Sans" panose="020B0502040504020204" pitchFamily="34"/>
                <a:ea typeface="Noto Sans" panose="020B0502040504020204" pitchFamily="34"/>
                <a:cs typeface="Noto Sans" panose="020B0502040504020204" pitchFamily="34"/>
              </a:rPr>
              <a:t>afin de mieux situer les structures, que vous pourrez également utiliser pour vos activités professionnelles ou même personnelles </a:t>
            </a:r>
            <a:r>
              <a:rPr lang="fr-FR" sz="1050" dirty="0" smtClean="0">
                <a:latin typeface="Noto Sans" panose="020B0502040504020204" pitchFamily="34"/>
                <a:ea typeface="Noto Sans" panose="020B0502040504020204" pitchFamily="34"/>
                <a:cs typeface="Noto Sans" panose="020B0502040504020204" pitchFamily="34"/>
              </a:rPr>
              <a:t>!</a:t>
            </a:r>
          </a:p>
          <a:p>
            <a:pPr algn="just">
              <a:spcAft>
                <a:spcPts val="0"/>
              </a:spcAft>
            </a:pPr>
            <a:r>
              <a:rPr lang="fr-FR" sz="1050" dirty="0" smtClean="0">
                <a:latin typeface="Noto Sans" panose="020B0502040504020204" pitchFamily="34"/>
                <a:ea typeface="Noto Sans" panose="020B0502040504020204" pitchFamily="34"/>
                <a:cs typeface="Noto Sans" panose="020B0502040504020204" pitchFamily="34"/>
                <a:hlinkClick r:id="rId3"/>
              </a:rPr>
              <a:t>https://www.vandoeuvre.fr/carte-interactive/</a:t>
            </a:r>
            <a:endParaRPr lang="fr-FR" sz="1050" dirty="0" smtClean="0">
              <a:latin typeface="Noto Sans" panose="020B0502040504020204" pitchFamily="34"/>
              <a:ea typeface="Noto Sans" panose="020B0502040504020204" pitchFamily="34"/>
              <a:cs typeface="Noto Sans" panose="020B0502040504020204" pitchFamily="34"/>
            </a:endParaRPr>
          </a:p>
          <a:p>
            <a:pPr algn="just">
              <a:spcAft>
                <a:spcPts val="0"/>
              </a:spcAft>
            </a:pPr>
            <a:endParaRPr lang="fr-FR" sz="300" dirty="0">
              <a:latin typeface="Noto Sans" panose="020B0502040504020204" pitchFamily="34"/>
              <a:ea typeface="Noto Sans" panose="020B0502040504020204" pitchFamily="34"/>
              <a:cs typeface="Noto Sans" panose="020B0502040504020204" pitchFamily="34"/>
            </a:endParaRPr>
          </a:p>
        </p:txBody>
      </p:sp>
      <p:sp>
        <p:nvSpPr>
          <p:cNvPr id="6" name="Rectangle 5"/>
          <p:cNvSpPr/>
          <p:nvPr/>
        </p:nvSpPr>
        <p:spPr>
          <a:xfrm>
            <a:off x="552365" y="4193372"/>
            <a:ext cx="4604849" cy="2601097"/>
          </a:xfrm>
          <a:prstGeom prst="rect">
            <a:avLst/>
          </a:prstGeom>
        </p:spPr>
        <p:txBody>
          <a:bodyPr wrap="square">
            <a:spAutoFit/>
          </a:bodyPr>
          <a:lstStyle/>
          <a:p>
            <a:pPr marL="180975" lvl="0" indent="-180975" algn="just">
              <a:lnSpc>
                <a:spcPct val="115000"/>
              </a:lnSpc>
              <a:spcBef>
                <a:spcPts val="600"/>
              </a:spcBef>
              <a:spcAft>
                <a:spcPts val="0"/>
              </a:spcAft>
              <a:buFont typeface="Wingdings" panose="05000000000000000000" pitchFamily="2" charset="2"/>
              <a:buChar char="v"/>
            </a:pPr>
            <a:r>
              <a:rPr lang="fr-FR" sz="1050" dirty="0" smtClean="0">
                <a:latin typeface="Noto Sans" panose="020B0502040504020204" pitchFamily="34"/>
                <a:ea typeface="Noto Sans" panose="020B0502040504020204" pitchFamily="34"/>
                <a:cs typeface="Noto Sans" panose="020B0502040504020204" pitchFamily="34"/>
              </a:rPr>
              <a:t>Les </a:t>
            </a:r>
            <a:r>
              <a:rPr lang="fr-FR" sz="1050" b="1" dirty="0">
                <a:latin typeface="Noto Sans" panose="020B0502040504020204" pitchFamily="34"/>
                <a:ea typeface="Noto Sans" panose="020B0502040504020204" pitchFamily="34"/>
                <a:cs typeface="Noto Sans" panose="020B0502040504020204" pitchFamily="34"/>
              </a:rPr>
              <a:t>équipements sportifs </a:t>
            </a:r>
            <a:r>
              <a:rPr lang="fr-FR" sz="1050" dirty="0">
                <a:latin typeface="Noto Sans" panose="020B0502040504020204" pitchFamily="34"/>
                <a:ea typeface="Noto Sans" panose="020B0502040504020204" pitchFamily="34"/>
                <a:cs typeface="Noto Sans" panose="020B0502040504020204" pitchFamily="34"/>
              </a:rPr>
              <a:t>ne manquent pas à Vandœuvre, ils sont accessibles à tous et font régulièrement l’objet de rénovation, </a:t>
            </a:r>
            <a:r>
              <a:rPr lang="fr-FR" sz="1050" dirty="0" smtClean="0">
                <a:latin typeface="Noto Sans" panose="020B0502040504020204" pitchFamily="34"/>
                <a:ea typeface="Noto Sans" panose="020B0502040504020204" pitchFamily="34"/>
                <a:cs typeface="Noto Sans" panose="020B0502040504020204" pitchFamily="34"/>
              </a:rPr>
              <a:t>d’extension et </a:t>
            </a:r>
            <a:r>
              <a:rPr lang="fr-FR" sz="1050" dirty="0">
                <a:latin typeface="Noto Sans" panose="020B0502040504020204" pitchFamily="34"/>
                <a:ea typeface="Noto Sans" panose="020B0502040504020204" pitchFamily="34"/>
                <a:cs typeface="Noto Sans" panose="020B0502040504020204" pitchFamily="34"/>
              </a:rPr>
              <a:t>de </a:t>
            </a:r>
            <a:r>
              <a:rPr lang="fr-FR" sz="1050" dirty="0" smtClean="0">
                <a:latin typeface="Noto Sans" panose="020B0502040504020204" pitchFamily="34"/>
                <a:ea typeface="Noto Sans" panose="020B0502040504020204" pitchFamily="34"/>
                <a:cs typeface="Noto Sans" panose="020B0502040504020204" pitchFamily="34"/>
              </a:rPr>
              <a:t>modernisation.</a:t>
            </a:r>
          </a:p>
          <a:p>
            <a:pPr marL="180975" lvl="0" algn="just">
              <a:lnSpc>
                <a:spcPct val="115000"/>
              </a:lnSpc>
              <a:spcBef>
                <a:spcPts val="600"/>
              </a:spcBef>
              <a:spcAft>
                <a:spcPts val="0"/>
              </a:spcAft>
            </a:pPr>
            <a:r>
              <a:rPr lang="fr-FR" sz="1050" dirty="0" smtClean="0">
                <a:latin typeface="Noto Sans" panose="020B0502040504020204" pitchFamily="34"/>
                <a:ea typeface="Noto Sans" panose="020B0502040504020204" pitchFamily="34"/>
                <a:cs typeface="Noto Sans" panose="020B0502040504020204" pitchFamily="34"/>
              </a:rPr>
              <a:t>La </a:t>
            </a:r>
            <a:r>
              <a:rPr lang="fr-FR" sz="1050" dirty="0">
                <a:latin typeface="Noto Sans" panose="020B0502040504020204" pitchFamily="34"/>
                <a:ea typeface="Noto Sans" panose="020B0502040504020204" pitchFamily="34"/>
                <a:cs typeface="Noto Sans" panose="020B0502040504020204" pitchFamily="34"/>
              </a:rPr>
              <a:t>Ville est </a:t>
            </a:r>
            <a:r>
              <a:rPr lang="fr-FR" sz="1050" b="1" dirty="0">
                <a:latin typeface="Noto Sans" panose="020B0502040504020204" pitchFamily="34"/>
                <a:ea typeface="Noto Sans" panose="020B0502040504020204" pitchFamily="34"/>
                <a:cs typeface="Noto Sans" panose="020B0502040504020204" pitchFamily="34"/>
              </a:rPr>
              <a:t>labélisée Ville Active et Sportives 3 lauriers </a:t>
            </a:r>
            <a:r>
              <a:rPr lang="fr-FR" sz="1050" dirty="0">
                <a:latin typeface="Noto Sans" panose="020B0502040504020204" pitchFamily="34"/>
                <a:ea typeface="Noto Sans" panose="020B0502040504020204" pitchFamily="34"/>
                <a:cs typeface="Noto Sans" panose="020B0502040504020204" pitchFamily="34"/>
              </a:rPr>
              <a:t>et a également obtenu le </a:t>
            </a:r>
            <a:r>
              <a:rPr lang="fr-FR" sz="1050" b="1" dirty="0">
                <a:latin typeface="Noto Sans" panose="020B0502040504020204" pitchFamily="34"/>
                <a:ea typeface="Noto Sans" panose="020B0502040504020204" pitchFamily="34"/>
                <a:cs typeface="Noto Sans" panose="020B0502040504020204" pitchFamily="34"/>
              </a:rPr>
              <a:t>Label Sport- Santé </a:t>
            </a:r>
            <a:r>
              <a:rPr lang="fr-FR" sz="1050" dirty="0">
                <a:latin typeface="Noto Sans" panose="020B0502040504020204" pitchFamily="34"/>
                <a:ea typeface="Noto Sans" panose="020B0502040504020204" pitchFamily="34"/>
                <a:cs typeface="Noto Sans" panose="020B0502040504020204" pitchFamily="34"/>
              </a:rPr>
              <a:t>en fin d’année 2022 ! Ainsi vous ne manquerez pas d’occasions de venir tester nos équipements sportifs, qui sont regroupés ici </a:t>
            </a:r>
            <a:r>
              <a:rPr lang="fr-FR" sz="1050" dirty="0" smtClean="0">
                <a:latin typeface="Noto Sans" panose="020B0502040504020204" pitchFamily="34"/>
                <a:ea typeface="Noto Sans" panose="020B0502040504020204" pitchFamily="34"/>
                <a:cs typeface="Noto Sans" panose="020B0502040504020204" pitchFamily="34"/>
              </a:rPr>
              <a:t>!</a:t>
            </a:r>
          </a:p>
          <a:p>
            <a:pPr lvl="0" indent="180975">
              <a:spcAft>
                <a:spcPts val="0"/>
              </a:spcAft>
            </a:pPr>
            <a:r>
              <a:rPr lang="fr-FR" sz="1050" dirty="0" smtClean="0">
                <a:latin typeface="Noto Sans" panose="020B0502040504020204" pitchFamily="34"/>
                <a:ea typeface="Noto Sans" panose="020B0502040504020204" pitchFamily="34"/>
                <a:cs typeface="Noto Sans" panose="020B0502040504020204" pitchFamily="34"/>
                <a:hlinkClick r:id="rId4"/>
              </a:rPr>
              <a:t>https://www.vandoeuvre.fr/bien-etre/sports/equipements-sportifs/</a:t>
            </a:r>
            <a:endParaRPr lang="fr-FR" sz="1050" dirty="0" smtClean="0">
              <a:latin typeface="Noto Sans" panose="020B0502040504020204" pitchFamily="34"/>
              <a:ea typeface="Noto Sans" panose="020B0502040504020204" pitchFamily="34"/>
              <a:cs typeface="Noto Sans" panose="020B0502040504020204" pitchFamily="34"/>
            </a:endParaRPr>
          </a:p>
          <a:p>
            <a:pPr lvl="0" indent="180975">
              <a:spcAft>
                <a:spcPts val="0"/>
              </a:spcAft>
            </a:pPr>
            <a:endParaRPr lang="fr-FR" sz="1050" dirty="0">
              <a:latin typeface="Noto Sans" panose="020B0502040504020204" pitchFamily="34"/>
              <a:ea typeface="Noto Sans" panose="020B0502040504020204" pitchFamily="34"/>
              <a:cs typeface="Noto Sans" panose="020B0502040504020204" pitchFamily="34"/>
            </a:endParaRPr>
          </a:p>
          <a:p>
            <a:pPr marL="182563" algn="just"/>
            <a:r>
              <a:rPr lang="fr-FR" sz="1050" dirty="0">
                <a:latin typeface="Noto Sans" panose="020B0502040504020204" pitchFamily="34"/>
                <a:ea typeface="Noto Sans" panose="020B0502040504020204" pitchFamily="34"/>
                <a:cs typeface="Noto Sans" panose="020B0502040504020204" pitchFamily="34"/>
              </a:rPr>
              <a:t>De plus, la Ville est </a:t>
            </a:r>
            <a:r>
              <a:rPr lang="fr-FR" sz="1050" b="1" dirty="0">
                <a:latin typeface="Noto Sans" panose="020B0502040504020204" pitchFamily="34"/>
                <a:ea typeface="Noto Sans" panose="020B0502040504020204" pitchFamily="34"/>
                <a:cs typeface="Noto Sans" panose="020B0502040504020204" pitchFamily="34"/>
              </a:rPr>
              <a:t>labélisée « Terre de Jeux Paris 2024 » </a:t>
            </a:r>
            <a:r>
              <a:rPr lang="fr-FR" sz="1050" dirty="0">
                <a:latin typeface="Noto Sans" panose="020B0502040504020204" pitchFamily="34"/>
                <a:ea typeface="Noto Sans" panose="020B0502040504020204" pitchFamily="34"/>
                <a:cs typeface="Noto Sans" panose="020B0502040504020204" pitchFamily="34"/>
              </a:rPr>
              <a:t>qui vise à promouvoir la pratique sportive pour tous, mais est également un </a:t>
            </a:r>
            <a:r>
              <a:rPr lang="fr-FR" sz="1050" b="1" dirty="0">
                <a:latin typeface="Noto Sans" panose="020B0502040504020204" pitchFamily="34"/>
                <a:ea typeface="Noto Sans" panose="020B0502040504020204" pitchFamily="34"/>
                <a:cs typeface="Noto Sans" panose="020B0502040504020204" pitchFamily="34"/>
              </a:rPr>
              <a:t>Centre de préparation aux jeux (CPJ) </a:t>
            </a:r>
            <a:r>
              <a:rPr lang="fr-FR" sz="1050" dirty="0">
                <a:latin typeface="Noto Sans" panose="020B0502040504020204" pitchFamily="34"/>
                <a:ea typeface="Noto Sans" panose="020B0502040504020204" pitchFamily="34"/>
                <a:cs typeface="Noto Sans" panose="020B0502040504020204" pitchFamily="34"/>
              </a:rPr>
              <a:t>pour les entrainements de gym et de </a:t>
            </a:r>
            <a:r>
              <a:rPr lang="fr-FR" sz="1050" dirty="0" err="1">
                <a:latin typeface="Noto Sans" panose="020B0502040504020204" pitchFamily="34"/>
                <a:ea typeface="Noto Sans" panose="020B0502040504020204" pitchFamily="34"/>
                <a:cs typeface="Noto Sans" panose="020B0502040504020204" pitchFamily="34"/>
              </a:rPr>
              <a:t>breaking</a:t>
            </a:r>
            <a:r>
              <a:rPr lang="fr-FR" sz="1050" dirty="0">
                <a:latin typeface="Noto Sans" panose="020B0502040504020204" pitchFamily="34"/>
                <a:ea typeface="Noto Sans" panose="020B0502040504020204" pitchFamily="34"/>
                <a:cs typeface="Noto Sans" panose="020B0502040504020204" pitchFamily="34"/>
              </a:rPr>
              <a:t>. Elle peut donc accueillir les délégations du monde entier pour leurs préparations aux Jeux </a:t>
            </a:r>
            <a:r>
              <a:rPr lang="fr-FR" sz="1050" dirty="0" smtClean="0">
                <a:latin typeface="Noto Sans" panose="020B0502040504020204" pitchFamily="34"/>
                <a:ea typeface="Noto Sans" panose="020B0502040504020204" pitchFamily="34"/>
                <a:cs typeface="Noto Sans" panose="020B0502040504020204" pitchFamily="34"/>
              </a:rPr>
              <a:t>!</a:t>
            </a:r>
            <a:endParaRPr lang="fr-FR" sz="1050" dirty="0">
              <a:latin typeface="Noto Sans" panose="020B0502040504020204" pitchFamily="34"/>
              <a:ea typeface="Noto Sans" panose="020B0502040504020204" pitchFamily="34"/>
              <a:cs typeface="Noto Sans" panose="020B0502040504020204" pitchFamily="34"/>
            </a:endParaRPr>
          </a:p>
        </p:txBody>
      </p:sp>
      <p:pic>
        <p:nvPicPr>
          <p:cNvPr id="7" name="Image 6"/>
          <p:cNvPicPr/>
          <p:nvPr/>
        </p:nvPicPr>
        <p:blipFill>
          <a:blip r:embed="rId5" cstate="print">
            <a:extLst>
              <a:ext uri="{28A0092B-C50C-407E-A947-70E740481C1C}">
                <a14:useLocalDpi xmlns:a14="http://schemas.microsoft.com/office/drawing/2010/main" val="0"/>
              </a:ext>
            </a:extLst>
          </a:blip>
          <a:stretch>
            <a:fillRect/>
          </a:stretch>
        </p:blipFill>
        <p:spPr>
          <a:xfrm>
            <a:off x="5266944" y="4193372"/>
            <a:ext cx="3950208" cy="2461915"/>
          </a:xfrm>
          <a:prstGeom prst="rect">
            <a:avLst/>
          </a:prstGeom>
          <a:ln>
            <a:noFill/>
          </a:ln>
          <a:effectLst>
            <a:softEdge rad="112500"/>
          </a:effectLst>
        </p:spPr>
      </p:pic>
      <p:sp>
        <p:nvSpPr>
          <p:cNvPr id="9" name="Rectangle 8"/>
          <p:cNvSpPr/>
          <p:nvPr/>
        </p:nvSpPr>
        <p:spPr>
          <a:xfrm>
            <a:off x="5157216" y="2040745"/>
            <a:ext cx="4644473" cy="1458348"/>
          </a:xfrm>
          <a:prstGeom prst="rect">
            <a:avLst/>
          </a:prstGeom>
        </p:spPr>
        <p:txBody>
          <a:bodyPr wrap="square">
            <a:spAutoFit/>
          </a:bodyPr>
          <a:lstStyle/>
          <a:p>
            <a:pPr algn="just">
              <a:lnSpc>
                <a:spcPct val="115000"/>
              </a:lnSpc>
              <a:spcBef>
                <a:spcPts val="300"/>
              </a:spcBef>
              <a:spcAft>
                <a:spcPts val="0"/>
              </a:spcAft>
              <a:buFont typeface="Wingdings" panose="05000000000000000000" pitchFamily="2" charset="2"/>
              <a:buChar char="v"/>
            </a:pPr>
            <a:r>
              <a:rPr lang="fr-FR" sz="1050" dirty="0">
                <a:latin typeface="Noto Sans" panose="020B0502040504020204" pitchFamily="34"/>
                <a:ea typeface="Noto Sans" panose="020B0502040504020204" pitchFamily="34"/>
                <a:cs typeface="Noto Sans" panose="020B0502040504020204" pitchFamily="34"/>
              </a:rPr>
              <a:t> Les services administratifs et techniques ne sont pas forcément regroupés au même endroit. Ainsi, le </a:t>
            </a:r>
            <a:r>
              <a:rPr lang="fr-FR" sz="1050" b="1" dirty="0">
                <a:latin typeface="Noto Sans" panose="020B0502040504020204" pitchFamily="34"/>
                <a:ea typeface="Noto Sans" panose="020B0502040504020204" pitchFamily="34"/>
                <a:cs typeface="Noto Sans" panose="020B0502040504020204" pitchFamily="34"/>
              </a:rPr>
              <a:t>Centre Technique Municipal (CTM) </a:t>
            </a:r>
            <a:r>
              <a:rPr lang="fr-FR" sz="1050" dirty="0">
                <a:latin typeface="Noto Sans" panose="020B0502040504020204" pitchFamily="34"/>
                <a:ea typeface="Noto Sans" panose="020B0502040504020204" pitchFamily="34"/>
                <a:cs typeface="Noto Sans" panose="020B0502040504020204" pitchFamily="34"/>
              </a:rPr>
              <a:t>rassemble les services logistiques et techniques et est situé au 7 rue Georges Bizet. </a:t>
            </a:r>
            <a:endParaRPr lang="fr-FR" sz="1050" dirty="0" smtClean="0">
              <a:latin typeface="Noto Sans" panose="020B0502040504020204" pitchFamily="34"/>
              <a:ea typeface="Noto Sans" panose="020B0502040504020204" pitchFamily="34"/>
              <a:cs typeface="Noto Sans" panose="020B0502040504020204" pitchFamily="34"/>
            </a:endParaRPr>
          </a:p>
          <a:p>
            <a:pPr algn="just">
              <a:lnSpc>
                <a:spcPct val="115000"/>
              </a:lnSpc>
              <a:spcBef>
                <a:spcPts val="300"/>
              </a:spcBef>
              <a:spcAft>
                <a:spcPts val="0"/>
              </a:spcAft>
            </a:pPr>
            <a:endParaRPr lang="fr-FR" sz="1050" dirty="0">
              <a:latin typeface="Noto Sans" panose="020B0502040504020204" pitchFamily="34"/>
              <a:ea typeface="Noto Sans" panose="020B0502040504020204" pitchFamily="34"/>
              <a:cs typeface="Noto Sans" panose="020B0502040504020204" pitchFamily="34"/>
            </a:endParaRPr>
          </a:p>
          <a:p>
            <a:pPr algn="just">
              <a:lnSpc>
                <a:spcPct val="115000"/>
              </a:lnSpc>
              <a:spcBef>
                <a:spcPts val="300"/>
              </a:spcBef>
              <a:spcAft>
                <a:spcPts val="0"/>
              </a:spcAft>
              <a:buFont typeface="Wingdings" panose="05000000000000000000" pitchFamily="2" charset="2"/>
              <a:buChar char="v"/>
            </a:pPr>
            <a:r>
              <a:rPr lang="fr-FR" sz="1050" dirty="0" smtClean="0">
                <a:latin typeface="Noto Sans" panose="020B0502040504020204" pitchFamily="34"/>
                <a:ea typeface="Noto Sans" panose="020B0502040504020204" pitchFamily="34"/>
                <a:cs typeface="Noto Sans" panose="020B0502040504020204" pitchFamily="34"/>
              </a:rPr>
              <a:t> Le service</a:t>
            </a:r>
            <a:r>
              <a:rPr lang="fr-FR" sz="1050" b="1" dirty="0" smtClean="0">
                <a:latin typeface="Noto Sans" panose="020B0502040504020204" pitchFamily="34"/>
                <a:ea typeface="Noto Sans" panose="020B0502040504020204" pitchFamily="34"/>
                <a:cs typeface="Noto Sans" panose="020B0502040504020204" pitchFamily="34"/>
              </a:rPr>
              <a:t> Propreté des locaux </a:t>
            </a:r>
            <a:r>
              <a:rPr lang="fr-FR" sz="1050" dirty="0" smtClean="0">
                <a:latin typeface="Noto Sans" panose="020B0502040504020204" pitchFamily="34"/>
                <a:ea typeface="Noto Sans" panose="020B0502040504020204" pitchFamily="34"/>
                <a:cs typeface="Noto Sans" panose="020B0502040504020204" pitchFamily="34"/>
              </a:rPr>
              <a:t>a son dépôt à l’école maternelle Brossolette.</a:t>
            </a:r>
            <a:endParaRPr lang="fr-FR" sz="1050" dirty="0">
              <a:latin typeface="Noto Sans" panose="020B0502040504020204" pitchFamily="34"/>
              <a:ea typeface="Noto Sans" panose="020B0502040504020204" pitchFamily="34"/>
              <a:cs typeface="Noto Sans" panose="020B0502040504020204" pitchFamily="34"/>
            </a:endParaRPr>
          </a:p>
        </p:txBody>
      </p:sp>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6808" y="1447407"/>
            <a:ext cx="3955965" cy="264502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788908139"/>
      </p:ext>
    </p:extLst>
  </p:cSld>
  <p:clrMapOvr>
    <a:masterClrMapping/>
  </p:clrMapOvr>
  <p:transition spd="slow" advTm="8807">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38238" y="6492875"/>
            <a:ext cx="683339" cy="365125"/>
          </a:xfrm>
        </p:spPr>
        <p:txBody>
          <a:bodyPr/>
          <a:lstStyle/>
          <a:p>
            <a:fld id="{9D1DA78C-0460-4633-B9A7-90C84C289958}" type="slidenum">
              <a:rPr lang="fr-FR" smtClean="0"/>
              <a:t>7</a:t>
            </a:fld>
            <a:endParaRPr lang="fr-FR"/>
          </a:p>
        </p:txBody>
      </p:sp>
      <p:pic>
        <p:nvPicPr>
          <p:cNvPr id="32770" name="Image 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086" y="265871"/>
            <a:ext cx="1953402" cy="24681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Rectangle 3"/>
          <p:cNvSpPr>
            <a:spLocks noChangeArrowheads="1"/>
          </p:cNvSpPr>
          <p:nvPr/>
        </p:nvSpPr>
        <p:spPr bwMode="auto">
          <a:xfrm>
            <a:off x="383057" y="535444"/>
            <a:ext cx="3635922"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2563" marR="0" lvl="0" indent="-182563"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dirty="0" smtClean="0">
                <a:latin typeface="Noto Sans" panose="020B0502040504020204" pitchFamily="34"/>
                <a:ea typeface="Noto Sans" panose="020B0502040504020204" pitchFamily="34"/>
                <a:cs typeface="Noto Sans" panose="020B0502040504020204" pitchFamily="34"/>
              </a:rPr>
              <a:t>L’un </a:t>
            </a:r>
            <a:r>
              <a:rPr lang="fr-FR" altLang="fr-FR" sz="1050" dirty="0">
                <a:latin typeface="Noto Sans" panose="020B0502040504020204" pitchFamily="34"/>
                <a:ea typeface="Noto Sans" panose="020B0502040504020204" pitchFamily="34"/>
                <a:cs typeface="Noto Sans" panose="020B0502040504020204" pitchFamily="34"/>
              </a:rPr>
              <a:t>des lieux intergénérationnels de la Ville, c’est la </a:t>
            </a:r>
            <a:r>
              <a:rPr lang="fr-FR" altLang="fr-FR" sz="1050" b="1" dirty="0">
                <a:latin typeface="Noto Sans" panose="020B0502040504020204" pitchFamily="34"/>
                <a:ea typeface="Noto Sans" panose="020B0502040504020204" pitchFamily="34"/>
                <a:cs typeface="Noto Sans" panose="020B0502040504020204" pitchFamily="34"/>
              </a:rPr>
              <a:t>Ludothèque Municipale </a:t>
            </a:r>
            <a:r>
              <a:rPr lang="fr-FR" altLang="fr-FR" sz="1050" dirty="0">
                <a:latin typeface="Noto Sans" panose="020B0502040504020204" pitchFamily="34"/>
                <a:ea typeface="Noto Sans" panose="020B0502040504020204" pitchFamily="34"/>
                <a:cs typeface="Noto Sans" panose="020B0502040504020204" pitchFamily="34"/>
              </a:rPr>
              <a:t>qui mêle prêt </a:t>
            </a:r>
            <a:r>
              <a:rPr lang="fr-FR" altLang="fr-FR" sz="1050" dirty="0" smtClean="0">
                <a:latin typeface="Noto Sans" panose="020B0502040504020204" pitchFamily="34"/>
                <a:ea typeface="Noto Sans" panose="020B0502040504020204" pitchFamily="34"/>
                <a:cs typeface="Noto Sans" panose="020B0502040504020204" pitchFamily="34"/>
              </a:rPr>
              <a:t>de jeux</a:t>
            </a:r>
            <a:r>
              <a:rPr lang="fr-FR" altLang="fr-FR" sz="1050" dirty="0">
                <a:latin typeface="Noto Sans" panose="020B0502040504020204" pitchFamily="34"/>
                <a:ea typeface="Noto Sans" panose="020B0502040504020204" pitchFamily="34"/>
                <a:cs typeface="Noto Sans" panose="020B0502040504020204" pitchFamily="34"/>
              </a:rPr>
              <a:t>, mais aussi activités en lien avec les écoles, ou même la Résidence Autonomie Les Jonquilles</a:t>
            </a:r>
            <a:r>
              <a:rPr lang="fr-FR" altLang="fr-FR" sz="1050" dirty="0" smtClean="0">
                <a:latin typeface="Noto Sans" panose="020B0502040504020204" pitchFamily="34"/>
                <a:ea typeface="Noto Sans" panose="020B0502040504020204" pitchFamily="34"/>
                <a:cs typeface="Noto Sans" panose="020B0502040504020204" pitchFamily="34"/>
              </a:rPr>
              <a:t>.</a:t>
            </a:r>
          </a:p>
          <a:p>
            <a:pPr marR="0" lvl="0" indent="180975" algn="l" defTabSz="914400" rtl="0" eaLnBrk="0" fontAlgn="base" latinLnBrk="0" hangingPunct="0">
              <a:lnSpc>
                <a:spcPct val="100000"/>
              </a:lnSpc>
              <a:spcBef>
                <a:spcPct val="0"/>
              </a:spcBef>
              <a:spcAft>
                <a:spcPct val="0"/>
              </a:spcAft>
              <a:buClrTx/>
              <a:buSzTx/>
              <a:tabLst/>
            </a:pPr>
            <a:endParaRPr lang="fr-FR" altLang="fr-FR" sz="800" dirty="0" smtClean="0">
              <a:latin typeface="Noto Sans" panose="020B0502040504020204" pitchFamily="34"/>
              <a:ea typeface="Noto Sans" panose="020B0502040504020204" pitchFamily="34"/>
              <a:cs typeface="Noto Sans" panose="020B0502040504020204" pitchFamily="34"/>
            </a:endParaRPr>
          </a:p>
          <a:p>
            <a:pPr marR="0" lvl="0" indent="180975" algn="l" defTabSz="914400" rtl="0" eaLnBrk="0" fontAlgn="base" latinLnBrk="0" hangingPunct="0">
              <a:lnSpc>
                <a:spcPct val="100000"/>
              </a:lnSpc>
              <a:spcBef>
                <a:spcPct val="0"/>
              </a:spcBef>
              <a:spcAft>
                <a:spcPct val="0"/>
              </a:spcAft>
              <a:buClrTx/>
              <a:buSzTx/>
              <a:tabLst/>
            </a:pPr>
            <a:r>
              <a:rPr lang="fr-FR" altLang="fr-FR" sz="1050" dirty="0" smtClean="0">
                <a:latin typeface="Noto Sans" panose="020B0502040504020204" pitchFamily="34"/>
                <a:ea typeface="Noto Sans" panose="020B0502040504020204" pitchFamily="34"/>
                <a:cs typeface="Noto Sans" panose="020B0502040504020204" pitchFamily="34"/>
              </a:rPr>
              <a:t>Découvrez-la </a:t>
            </a:r>
            <a:r>
              <a:rPr lang="fr-FR" altLang="fr-FR" sz="1050" dirty="0">
                <a:latin typeface="Noto Sans" panose="020B0502040504020204" pitchFamily="34"/>
                <a:ea typeface="Noto Sans" panose="020B0502040504020204" pitchFamily="34"/>
                <a:cs typeface="Noto Sans" panose="020B0502040504020204" pitchFamily="34"/>
              </a:rPr>
              <a:t>via son site internet !</a:t>
            </a:r>
          </a:p>
          <a:p>
            <a:pPr indent="180975" defTabSz="914400" eaLnBrk="0" fontAlgn="base" hangingPunct="0">
              <a:spcBef>
                <a:spcPct val="0"/>
              </a:spcBef>
              <a:spcAft>
                <a:spcPct val="0"/>
              </a:spcAft>
            </a:pPr>
            <a:r>
              <a:rPr lang="fr-FR" altLang="fr-FR" sz="1050" dirty="0" smtClean="0">
                <a:latin typeface="Noto Sans" panose="020B0502040504020204" pitchFamily="34"/>
                <a:ea typeface="Noto Sans" panose="020B0502040504020204" pitchFamily="34"/>
                <a:cs typeface="Noto Sans" panose="020B0502040504020204" pitchFamily="34"/>
                <a:hlinkClick r:id="rId4"/>
              </a:rPr>
              <a:t>https</a:t>
            </a:r>
            <a:r>
              <a:rPr lang="fr-FR" altLang="fr-FR" sz="1050" dirty="0">
                <a:latin typeface="Noto Sans" panose="020B0502040504020204" pitchFamily="34"/>
                <a:ea typeface="Noto Sans" panose="020B0502040504020204" pitchFamily="34"/>
                <a:cs typeface="Noto Sans" panose="020B0502040504020204" pitchFamily="34"/>
                <a:hlinkClick r:id="rId4"/>
              </a:rPr>
              <a:t>://www.ludotheque.vandoeuvre.net</a:t>
            </a:r>
            <a:r>
              <a:rPr lang="fr-FR" altLang="fr-FR" sz="1050" dirty="0" smtClean="0">
                <a:latin typeface="Noto Sans" panose="020B0502040504020204" pitchFamily="34"/>
                <a:ea typeface="Noto Sans" panose="020B0502040504020204" pitchFamily="34"/>
                <a:cs typeface="Noto Sans" panose="020B0502040504020204" pitchFamily="34"/>
                <a:hlinkClick r:id="rId4"/>
              </a:rPr>
              <a:t>/</a:t>
            </a:r>
            <a:endParaRPr lang="fr-FR" altLang="fr-FR" sz="1050" dirty="0">
              <a:latin typeface="Noto Sans" panose="020B0502040504020204" pitchFamily="34"/>
              <a:ea typeface="Noto Sans" panose="020B0502040504020204" pitchFamily="34"/>
              <a:cs typeface="Noto Sans" panose="020B0502040504020204" pitchFamily="34"/>
            </a:endParaRPr>
          </a:p>
        </p:txBody>
      </p:sp>
      <p:sp>
        <p:nvSpPr>
          <p:cNvPr id="5" name="Rectangle 5"/>
          <p:cNvSpPr>
            <a:spLocks noChangeArrowheads="1"/>
          </p:cNvSpPr>
          <p:nvPr/>
        </p:nvSpPr>
        <p:spPr bwMode="auto">
          <a:xfrm>
            <a:off x="85725" y="828675"/>
            <a:ext cx="98964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6" name="Rectangle 5"/>
          <p:cNvSpPr/>
          <p:nvPr/>
        </p:nvSpPr>
        <p:spPr>
          <a:xfrm>
            <a:off x="383057" y="2952645"/>
            <a:ext cx="4550321" cy="3821944"/>
          </a:xfrm>
          <a:prstGeom prst="rect">
            <a:avLst/>
          </a:prstGeom>
        </p:spPr>
        <p:txBody>
          <a:bodyPr wrap="square">
            <a:spAutoFit/>
          </a:bodyPr>
          <a:lstStyle/>
          <a:p>
            <a:pPr marL="171450" lvl="0" indent="-171450" algn="just">
              <a:lnSpc>
                <a:spcPct val="115000"/>
              </a:lnSpc>
              <a:spcBef>
                <a:spcPts val="500"/>
              </a:spcBef>
              <a:spcAft>
                <a:spcPts val="0"/>
              </a:spcAft>
              <a:buFont typeface="Wingdings" panose="05000000000000000000" pitchFamily="2" charset="2"/>
              <a:buChar char="v"/>
            </a:pPr>
            <a:r>
              <a:rPr lang="fr-FR" sz="1050" dirty="0">
                <a:latin typeface="Noto Sans" panose="020B0502040504020204" pitchFamily="34"/>
                <a:ea typeface="Noto Sans" panose="020B0502040504020204" pitchFamily="34"/>
                <a:cs typeface="Noto Sans" panose="020B0502040504020204" pitchFamily="34"/>
              </a:rPr>
              <a:t>La </a:t>
            </a:r>
            <a:r>
              <a:rPr lang="fr-FR" sz="1050" b="1" dirty="0" smtClean="0">
                <a:latin typeface="Noto Sans" panose="020B0502040504020204" pitchFamily="34"/>
                <a:ea typeface="Noto Sans" panose="020B0502040504020204" pitchFamily="34"/>
                <a:cs typeface="Noto Sans" panose="020B0502040504020204" pitchFamily="34"/>
              </a:rPr>
              <a:t>Médiathèque Municipale Jules Verne</a:t>
            </a:r>
            <a:r>
              <a:rPr lang="fr-FR" sz="1050" dirty="0" smtClean="0">
                <a:latin typeface="Noto Sans" panose="020B0502040504020204" pitchFamily="34"/>
                <a:ea typeface="Noto Sans" panose="020B0502040504020204" pitchFamily="34"/>
                <a:cs typeface="Noto Sans" panose="020B0502040504020204" pitchFamily="34"/>
              </a:rPr>
              <a:t>, </a:t>
            </a:r>
            <a:r>
              <a:rPr lang="fr-FR" sz="1050" dirty="0">
                <a:latin typeface="Noto Sans" panose="020B0502040504020204" pitchFamily="34"/>
                <a:ea typeface="Noto Sans" panose="020B0502040504020204" pitchFamily="34"/>
                <a:cs typeface="Noto Sans" panose="020B0502040504020204" pitchFamily="34"/>
              </a:rPr>
              <a:t>construite en avril 2000, vient apporter tout le bagage multimédia nécessaire via le réseau </a:t>
            </a:r>
            <a:r>
              <a:rPr lang="fr-FR" sz="1050" dirty="0" smtClean="0">
                <a:latin typeface="Noto Sans" panose="020B0502040504020204" pitchFamily="34"/>
                <a:ea typeface="Noto Sans" panose="020B0502040504020204" pitchFamily="34"/>
                <a:cs typeface="Noto Sans" panose="020B0502040504020204" pitchFamily="34"/>
              </a:rPr>
              <a:t/>
            </a:r>
            <a:br>
              <a:rPr lang="fr-FR" sz="1050" dirty="0" smtClean="0">
                <a:latin typeface="Noto Sans" panose="020B0502040504020204" pitchFamily="34"/>
                <a:ea typeface="Noto Sans" panose="020B0502040504020204" pitchFamily="34"/>
                <a:cs typeface="Noto Sans" panose="020B0502040504020204" pitchFamily="34"/>
              </a:rPr>
            </a:br>
            <a:r>
              <a:rPr lang="fr-FR" sz="1050" dirty="0" err="1" smtClean="0">
                <a:latin typeface="Noto Sans" panose="020B0502040504020204" pitchFamily="34"/>
                <a:ea typeface="Noto Sans" panose="020B0502040504020204" pitchFamily="34"/>
                <a:cs typeface="Noto Sans" panose="020B0502040504020204" pitchFamily="34"/>
              </a:rPr>
              <a:t>Co-Libris</a:t>
            </a:r>
            <a:r>
              <a:rPr lang="fr-FR" sz="1050" dirty="0">
                <a:latin typeface="Noto Sans" panose="020B0502040504020204" pitchFamily="34"/>
                <a:ea typeface="Noto Sans" panose="020B0502040504020204" pitchFamily="34"/>
                <a:cs typeface="Noto Sans" panose="020B0502040504020204" pitchFamily="34"/>
              </a:rPr>
              <a:t>, dont elle est membre depuis janvier 2013, elle fait partie des médiathèques et bibliothèques de l’agglomération nancéienne grâce à ses rayons presse, musique, littérature, bande dessinées, espaces jeux vidéo et enfants. Véritable bibliothèque numérique grâce à la Micro-Folie, elle dispose de large choix en matière de divertissement grâce à ses 2 500 m² de surface. Elle accueille également dans ses locaux la Fabrique Numérique du </a:t>
            </a:r>
            <a:r>
              <a:rPr lang="fr-FR" sz="1050" dirty="0" smtClean="0">
                <a:latin typeface="Noto Sans" panose="020B0502040504020204" pitchFamily="34"/>
                <a:ea typeface="Noto Sans" panose="020B0502040504020204" pitchFamily="34"/>
                <a:cs typeface="Noto Sans" panose="020B0502040504020204" pitchFamily="34"/>
              </a:rPr>
              <a:t>Libre.</a:t>
            </a:r>
          </a:p>
          <a:p>
            <a:pPr marL="180975" lvl="0" algn="just">
              <a:lnSpc>
                <a:spcPct val="115000"/>
              </a:lnSpc>
              <a:spcBef>
                <a:spcPts val="500"/>
              </a:spcBef>
              <a:spcAft>
                <a:spcPts val="0"/>
              </a:spcAft>
            </a:pPr>
            <a:r>
              <a:rPr lang="fr-FR" sz="1050" dirty="0" smtClean="0">
                <a:latin typeface="Noto Sans" panose="020B0502040504020204" pitchFamily="34"/>
                <a:ea typeface="Noto Sans" panose="020B0502040504020204" pitchFamily="34"/>
                <a:cs typeface="Noto Sans" panose="020B0502040504020204" pitchFamily="34"/>
              </a:rPr>
              <a:t>La </a:t>
            </a:r>
            <a:r>
              <a:rPr lang="fr-FR" sz="1050" dirty="0">
                <a:latin typeface="Noto Sans" panose="020B0502040504020204" pitchFamily="34"/>
                <a:ea typeface="Noto Sans" panose="020B0502040504020204" pitchFamily="34"/>
                <a:cs typeface="Noto Sans" panose="020B0502040504020204" pitchFamily="34"/>
              </a:rPr>
              <a:t>Commune est également </a:t>
            </a:r>
            <a:r>
              <a:rPr lang="fr-FR" sz="1050" b="1" dirty="0">
                <a:latin typeface="Noto Sans" panose="020B0502040504020204" pitchFamily="34"/>
                <a:ea typeface="Noto Sans" panose="020B0502040504020204" pitchFamily="34"/>
                <a:cs typeface="Noto Sans" panose="020B0502040504020204" pitchFamily="34"/>
              </a:rPr>
              <a:t>labélisée Ville Internet 5 arobases avec la mention spéciale « Territoire d’excellence numérique » </a:t>
            </a:r>
            <a:r>
              <a:rPr lang="fr-FR" sz="1050" dirty="0">
                <a:latin typeface="Noto Sans" panose="020B0502040504020204" pitchFamily="34"/>
                <a:ea typeface="Noto Sans" panose="020B0502040504020204" pitchFamily="34"/>
                <a:cs typeface="Noto Sans" panose="020B0502040504020204" pitchFamily="34"/>
              </a:rPr>
              <a:t>pour ses actions en faveur du développement des outils numériques : application dédiée aux étudiants, sites Internet dédiés aux associations, aux acteurs économiques, bornes interactives, FCCL, déploiement de tablettes numériques dans les écoles…. </a:t>
            </a:r>
            <a:endParaRPr lang="fr-FR" sz="1050" dirty="0" smtClean="0">
              <a:latin typeface="Noto Sans" panose="020B0502040504020204" pitchFamily="34"/>
              <a:ea typeface="Noto Sans" panose="020B0502040504020204" pitchFamily="34"/>
              <a:cs typeface="Noto Sans" panose="020B0502040504020204" pitchFamily="34"/>
            </a:endParaRPr>
          </a:p>
          <a:p>
            <a:pPr lvl="0" algn="just">
              <a:lnSpc>
                <a:spcPct val="115000"/>
              </a:lnSpc>
              <a:spcBef>
                <a:spcPts val="500"/>
              </a:spcBef>
              <a:spcAft>
                <a:spcPts val="0"/>
              </a:spcAft>
            </a:pPr>
            <a:endParaRPr lang="fr-FR" sz="400" dirty="0">
              <a:latin typeface="Noto Sans" panose="020B0502040504020204" pitchFamily="34"/>
              <a:ea typeface="Noto Sans" panose="020B0502040504020204" pitchFamily="34"/>
              <a:cs typeface="Noto Sans" panose="020B0502040504020204" pitchFamily="34"/>
            </a:endParaRPr>
          </a:p>
          <a:p>
            <a:pPr marL="182563" indent="-1588" algn="just">
              <a:lnSpc>
                <a:spcPct val="115000"/>
              </a:lnSpc>
              <a:spcAft>
                <a:spcPts val="0"/>
              </a:spcAft>
            </a:pPr>
            <a:r>
              <a:rPr lang="fr-FR" sz="1050" dirty="0">
                <a:latin typeface="Noto Sans" panose="020B0502040504020204" pitchFamily="34"/>
                <a:ea typeface="Noto Sans" panose="020B0502040504020204" pitchFamily="34"/>
                <a:cs typeface="Noto Sans" panose="020B0502040504020204" pitchFamily="34"/>
              </a:rPr>
              <a:t>Pionnière en matière de numérique, la Ville a été renouvelée au </a:t>
            </a:r>
            <a:r>
              <a:rPr lang="fr-FR" sz="1050" b="1" dirty="0">
                <a:latin typeface="Noto Sans" panose="020B0502040504020204" pitchFamily="34"/>
                <a:ea typeface="Noto Sans" panose="020B0502040504020204" pitchFamily="34"/>
                <a:cs typeface="Noto Sans" panose="020B0502040504020204" pitchFamily="34"/>
              </a:rPr>
              <a:t>niveau 4 </a:t>
            </a:r>
            <a:r>
              <a:rPr lang="fr-FR" sz="1050" b="1" dirty="0" smtClean="0">
                <a:latin typeface="Noto Sans" panose="020B0502040504020204" pitchFamily="34"/>
                <a:ea typeface="Noto Sans" panose="020B0502040504020204" pitchFamily="34"/>
                <a:cs typeface="Noto Sans" panose="020B0502040504020204" pitchFamily="34"/>
              </a:rPr>
              <a:t>du Label </a:t>
            </a:r>
            <a:r>
              <a:rPr lang="fr-FR" sz="1050" b="1" dirty="0">
                <a:latin typeface="Noto Sans" panose="020B0502040504020204" pitchFamily="34"/>
                <a:ea typeface="Noto Sans" panose="020B0502040504020204" pitchFamily="34"/>
                <a:cs typeface="Noto Sans" panose="020B0502040504020204" pitchFamily="34"/>
              </a:rPr>
              <a:t>Territoire Numérique Libre</a:t>
            </a:r>
            <a:r>
              <a:rPr lang="fr-FR" sz="1050" dirty="0">
                <a:latin typeface="Noto Sans" panose="020B0502040504020204" pitchFamily="34"/>
                <a:ea typeface="Noto Sans" panose="020B0502040504020204" pitchFamily="34"/>
                <a:cs typeface="Noto Sans" panose="020B0502040504020204" pitchFamily="34"/>
              </a:rPr>
              <a:t> !  </a:t>
            </a:r>
          </a:p>
          <a:p>
            <a:pPr indent="180975" algn="just">
              <a:lnSpc>
                <a:spcPct val="115000"/>
              </a:lnSpc>
              <a:spcAft>
                <a:spcPts val="0"/>
              </a:spcAft>
            </a:pPr>
            <a:r>
              <a:rPr lang="fr-FR" sz="1050" dirty="0">
                <a:latin typeface="Noto Sans" panose="020B0502040504020204" pitchFamily="34"/>
                <a:ea typeface="Noto Sans" panose="020B0502040504020204" pitchFamily="34"/>
                <a:cs typeface="Noto Sans" panose="020B0502040504020204" pitchFamily="34"/>
                <a:hlinkClick r:id="rId5"/>
              </a:rPr>
              <a:t>https://www.vandoeuvre.fr/bien-etre/culture/mediatheque/</a:t>
            </a:r>
            <a:endParaRPr lang="fr-FR" sz="1050" dirty="0">
              <a:latin typeface="Noto Sans" panose="020B0502040504020204" pitchFamily="34"/>
              <a:ea typeface="Noto Sans" panose="020B0502040504020204" pitchFamily="34"/>
              <a:cs typeface="Noto Sans" panose="020B0502040504020204" pitchFamily="34"/>
            </a:endParaRPr>
          </a:p>
        </p:txBody>
      </p:sp>
      <p:pic>
        <p:nvPicPr>
          <p:cNvPr id="9" name="Image 8"/>
          <p:cNvPicPr/>
          <p:nvPr/>
        </p:nvPicPr>
        <p:blipFill>
          <a:blip r:embed="rId6" cstate="print">
            <a:extLst>
              <a:ext uri="{28A0092B-C50C-407E-A947-70E740481C1C}">
                <a14:useLocalDpi xmlns:a14="http://schemas.microsoft.com/office/drawing/2010/main" val="0"/>
              </a:ext>
            </a:extLst>
          </a:blip>
          <a:stretch>
            <a:fillRect/>
          </a:stretch>
        </p:blipFill>
        <p:spPr>
          <a:xfrm>
            <a:off x="5033962" y="3148324"/>
            <a:ext cx="4349294" cy="275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p:nvPr/>
        </p:nvPicPr>
        <p:blipFill>
          <a:blip r:embed="rId7" cstate="print">
            <a:extLst>
              <a:ext uri="{28A0092B-C50C-407E-A947-70E740481C1C}">
                <a14:useLocalDpi xmlns:a14="http://schemas.microsoft.com/office/drawing/2010/main" val="0"/>
              </a:ext>
            </a:extLst>
          </a:blip>
          <a:stretch>
            <a:fillRect/>
          </a:stretch>
        </p:blipFill>
        <p:spPr>
          <a:xfrm>
            <a:off x="6850324" y="610262"/>
            <a:ext cx="2280016" cy="1891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4152283174"/>
      </p:ext>
    </p:extLst>
  </p:cSld>
  <p:clrMapOvr>
    <a:masterClrMapping/>
  </p:clrMapOvr>
  <p:transition spd="slow" advTm="12123">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down)">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80">
                                          <p:stCondLst>
                                            <p:cond delay="0"/>
                                          </p:stCondLst>
                                        </p:cTn>
                                        <p:tgtEl>
                                          <p:spTgt spid="10"/>
                                        </p:tgtEl>
                                      </p:cBhvr>
                                    </p:animEffect>
                                    <p:anim calcmode="lin" valueType="num">
                                      <p:cBhvr>
                                        <p:cTn id="2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5" dur="26">
                                          <p:stCondLst>
                                            <p:cond delay="650"/>
                                          </p:stCondLst>
                                        </p:cTn>
                                        <p:tgtEl>
                                          <p:spTgt spid="10"/>
                                        </p:tgtEl>
                                      </p:cBhvr>
                                      <p:to x="100000" y="60000"/>
                                    </p:animScale>
                                    <p:animScale>
                                      <p:cBhvr>
                                        <p:cTn id="26" dur="166" decel="50000">
                                          <p:stCondLst>
                                            <p:cond delay="676"/>
                                          </p:stCondLst>
                                        </p:cTn>
                                        <p:tgtEl>
                                          <p:spTgt spid="10"/>
                                        </p:tgtEl>
                                      </p:cBhvr>
                                      <p:to x="100000" y="100000"/>
                                    </p:animScale>
                                    <p:animScale>
                                      <p:cBhvr>
                                        <p:cTn id="27" dur="26">
                                          <p:stCondLst>
                                            <p:cond delay="1312"/>
                                          </p:stCondLst>
                                        </p:cTn>
                                        <p:tgtEl>
                                          <p:spTgt spid="10"/>
                                        </p:tgtEl>
                                      </p:cBhvr>
                                      <p:to x="100000" y="80000"/>
                                    </p:animScale>
                                    <p:animScale>
                                      <p:cBhvr>
                                        <p:cTn id="28" dur="166" decel="50000">
                                          <p:stCondLst>
                                            <p:cond delay="1338"/>
                                          </p:stCondLst>
                                        </p:cTn>
                                        <p:tgtEl>
                                          <p:spTgt spid="10"/>
                                        </p:tgtEl>
                                      </p:cBhvr>
                                      <p:to x="100000" y="100000"/>
                                    </p:animScale>
                                    <p:animScale>
                                      <p:cBhvr>
                                        <p:cTn id="29" dur="26">
                                          <p:stCondLst>
                                            <p:cond delay="1642"/>
                                          </p:stCondLst>
                                        </p:cTn>
                                        <p:tgtEl>
                                          <p:spTgt spid="10"/>
                                        </p:tgtEl>
                                      </p:cBhvr>
                                      <p:to x="100000" y="90000"/>
                                    </p:animScale>
                                    <p:animScale>
                                      <p:cBhvr>
                                        <p:cTn id="30" dur="166" decel="50000">
                                          <p:stCondLst>
                                            <p:cond delay="1668"/>
                                          </p:stCondLst>
                                        </p:cTn>
                                        <p:tgtEl>
                                          <p:spTgt spid="10"/>
                                        </p:tgtEl>
                                      </p:cBhvr>
                                      <p:to x="100000" y="100000"/>
                                    </p:animScale>
                                    <p:animScale>
                                      <p:cBhvr>
                                        <p:cTn id="31" dur="26">
                                          <p:stCondLst>
                                            <p:cond delay="1808"/>
                                          </p:stCondLst>
                                        </p:cTn>
                                        <p:tgtEl>
                                          <p:spTgt spid="10"/>
                                        </p:tgtEl>
                                      </p:cBhvr>
                                      <p:to x="100000" y="95000"/>
                                    </p:animScale>
                                    <p:animScale>
                                      <p:cBhvr>
                                        <p:cTn id="32" dur="166" decel="50000">
                                          <p:stCondLst>
                                            <p:cond delay="1834"/>
                                          </p:stCondLst>
                                        </p:cTn>
                                        <p:tgtEl>
                                          <p:spTgt spid="1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circle(in)">
                                      <p:cBhvr>
                                        <p:cTn id="4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47763" y="6492875"/>
            <a:ext cx="683339" cy="365125"/>
          </a:xfrm>
        </p:spPr>
        <p:txBody>
          <a:bodyPr/>
          <a:lstStyle/>
          <a:p>
            <a:fld id="{9D1DA78C-0460-4633-B9A7-90C84C289958}" type="slidenum">
              <a:rPr lang="fr-FR" smtClean="0"/>
              <a:t>8</a:t>
            </a:fld>
            <a:endParaRPr lang="fr-FR"/>
          </a:p>
        </p:txBody>
      </p:sp>
      <p:pic>
        <p:nvPicPr>
          <p:cNvPr id="33794" name="Imag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01" y="2762151"/>
            <a:ext cx="4689872" cy="19024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3793" name="Imag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0666" y="4809108"/>
            <a:ext cx="1820956" cy="182095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3" name="Rectangle 3"/>
          <p:cNvSpPr>
            <a:spLocks noChangeArrowheads="1"/>
          </p:cNvSpPr>
          <p:nvPr/>
        </p:nvSpPr>
        <p:spPr bwMode="auto">
          <a:xfrm>
            <a:off x="5538208" y="3061589"/>
            <a:ext cx="4197472" cy="1223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b="1" dirty="0">
                <a:latin typeface="Noto Sans" panose="020B0502040504020204" pitchFamily="34"/>
                <a:ea typeface="Noto Sans" panose="020B0502040504020204" pitchFamily="34"/>
                <a:cs typeface="Noto Sans" panose="020B0502040504020204" pitchFamily="34"/>
              </a:rPr>
              <a:t>L’Ecole Municipale de Musique de Vandœuvre </a:t>
            </a:r>
            <a:r>
              <a:rPr lang="fr-FR" altLang="fr-FR" sz="1050" dirty="0">
                <a:latin typeface="Noto Sans" panose="020B0502040504020204" pitchFamily="34"/>
                <a:ea typeface="Noto Sans" panose="020B0502040504020204" pitchFamily="34"/>
                <a:cs typeface="Noto Sans" panose="020B0502040504020204" pitchFamily="34"/>
              </a:rPr>
              <a:t>est accessible à tous ; </a:t>
            </a:r>
            <a:r>
              <a:rPr lang="fr-FR" altLang="fr-FR" sz="1050" dirty="0" err="1">
                <a:latin typeface="Noto Sans" panose="020B0502040504020204" pitchFamily="34"/>
                <a:ea typeface="Noto Sans" panose="020B0502040504020204" pitchFamily="34"/>
                <a:cs typeface="Noto Sans" panose="020B0502040504020204" pitchFamily="34"/>
              </a:rPr>
              <a:t>vandopériens</a:t>
            </a:r>
            <a:r>
              <a:rPr lang="fr-FR" altLang="fr-FR" sz="1050" dirty="0">
                <a:latin typeface="Noto Sans" panose="020B0502040504020204" pitchFamily="34"/>
                <a:ea typeface="Noto Sans" panose="020B0502040504020204" pitchFamily="34"/>
                <a:cs typeface="Noto Sans" panose="020B0502040504020204" pitchFamily="34"/>
              </a:rPr>
              <a:t>, extérieurs et même employés de la Commune ! Elle joue un grand rôle dans l’apprentissage de la musique auprès des écoles du territoire grâce à ses trois orchestres à l’école et celui en collège</a:t>
            </a:r>
            <a:r>
              <a:rPr lang="fr-FR" altLang="fr-FR" sz="1050" dirty="0" smtClean="0">
                <a:latin typeface="Noto Sans" panose="020B0502040504020204" pitchFamily="34"/>
                <a:ea typeface="Noto Sans" panose="020B0502040504020204" pitchFamily="34"/>
                <a:cs typeface="Noto Sans" panose="020B0502040504020204" pitchFamily="34"/>
              </a:rPr>
              <a:t>.</a:t>
            </a:r>
          </a:p>
          <a:p>
            <a:pPr marL="180975" marR="0" lvl="0" algn="just" defTabSz="914400" rtl="0" eaLnBrk="0" fontAlgn="base" latinLnBrk="0" hangingPunct="0">
              <a:lnSpc>
                <a:spcPct val="100000"/>
              </a:lnSpc>
              <a:spcBef>
                <a:spcPct val="0"/>
              </a:spcBef>
              <a:spcAft>
                <a:spcPct val="0"/>
              </a:spcAft>
              <a:buClrTx/>
              <a:buSzTx/>
              <a:buFontTx/>
              <a:buNone/>
              <a:tabLst/>
            </a:pPr>
            <a:r>
              <a:rPr lang="fr-FR" altLang="fr-FR" sz="1050" dirty="0" smtClean="0">
                <a:latin typeface="Noto Sans" panose="020B0502040504020204" pitchFamily="34"/>
                <a:ea typeface="Noto Sans" panose="020B0502040504020204" pitchFamily="34"/>
                <a:cs typeface="Noto Sans" panose="020B0502040504020204" pitchFamily="34"/>
                <a:hlinkClick r:id="rId5"/>
              </a:rPr>
              <a:t>https</a:t>
            </a:r>
            <a:r>
              <a:rPr lang="fr-FR" altLang="fr-FR" sz="1050" dirty="0">
                <a:latin typeface="Noto Sans" panose="020B0502040504020204" pitchFamily="34"/>
                <a:ea typeface="Noto Sans" panose="020B0502040504020204" pitchFamily="34"/>
                <a:cs typeface="Noto Sans" panose="020B0502040504020204" pitchFamily="34"/>
                <a:hlinkClick r:id="rId5"/>
              </a:rPr>
              <a:t>://www.vandoeuvre.fr/fiche-annuaire/ecole-municipale-de-musique</a:t>
            </a:r>
            <a:r>
              <a:rPr lang="fr-FR" altLang="fr-FR" sz="1050" dirty="0" smtClean="0">
                <a:latin typeface="Noto Sans" panose="020B0502040504020204" pitchFamily="34"/>
                <a:ea typeface="Noto Sans" panose="020B0502040504020204" pitchFamily="34"/>
                <a:cs typeface="Noto Sans" panose="020B0502040504020204" pitchFamily="34"/>
                <a:hlinkClick r:id="rId5"/>
              </a:rPr>
              <a:t>/</a:t>
            </a:r>
            <a:endParaRPr lang="fr-FR" altLang="fr-FR" sz="1050" dirty="0">
              <a:latin typeface="Noto Sans" panose="020B0502040504020204" pitchFamily="34"/>
              <a:ea typeface="Noto Sans" panose="020B0502040504020204" pitchFamily="34"/>
              <a:cs typeface="Noto Sans" panose="020B0502040504020204" pitchFamily="34"/>
            </a:endParaRPr>
          </a:p>
        </p:txBody>
      </p:sp>
      <p:sp>
        <p:nvSpPr>
          <p:cNvPr id="4" name="Rectangle 4"/>
          <p:cNvSpPr>
            <a:spLocks noChangeArrowheads="1"/>
          </p:cNvSpPr>
          <p:nvPr/>
        </p:nvSpPr>
        <p:spPr bwMode="auto">
          <a:xfrm>
            <a:off x="526408" y="4946298"/>
            <a:ext cx="5011800" cy="154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lang="fr-FR" altLang="fr-FR" sz="1050" b="1" dirty="0">
                <a:latin typeface="Noto Sans" panose="020B0502040504020204" pitchFamily="34"/>
                <a:ea typeface="Noto Sans" panose="020B0502040504020204" pitchFamily="34"/>
                <a:cs typeface="Noto Sans" panose="020B0502040504020204" pitchFamily="34"/>
              </a:rPr>
              <a:t>L’Orchestre d’Harmonie de Vandœuvre (OHV) </a:t>
            </a:r>
            <a:r>
              <a:rPr lang="fr-FR" altLang="fr-FR" sz="1050" dirty="0">
                <a:latin typeface="Noto Sans" panose="020B0502040504020204" pitchFamily="34"/>
                <a:ea typeface="Noto Sans" panose="020B0502040504020204" pitchFamily="34"/>
                <a:cs typeface="Noto Sans" panose="020B0502040504020204" pitchFamily="34"/>
              </a:rPr>
              <a:t>est une association loi de 1901 qui regroupe 75 musiciens, rattachée à la Ville et à l’Ecole de Musique de par les enseignants qui sont également chefs de pupitre à l’OHV. </a:t>
            </a:r>
            <a:endParaRPr lang="fr-FR" altLang="fr-FR" sz="1050" dirty="0">
              <a:latin typeface="Arial" panose="020B0604020202020204" pitchFamily="34" charset="0"/>
            </a:endParaRPr>
          </a:p>
          <a:p>
            <a:pPr marL="171450" marR="0" lvl="0" indent="-17145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pPr>
            <a:endParaRPr lang="fr-FR" altLang="fr-FR" sz="1050" dirty="0" smtClean="0">
              <a:latin typeface="Arial" panose="020B0604020202020204" pitchFamily="34" charset="0"/>
              <a:ea typeface="Noto Sans" panose="020B0502040504020204" pitchFamily="34"/>
              <a:cs typeface="Noto Sans" panose="020B0502040504020204" pitchFamily="34"/>
            </a:endParaRPr>
          </a:p>
          <a:p>
            <a:pPr marL="182563" algn="just" defTabSz="914400" eaLnBrk="0" fontAlgn="base" hangingPunct="0">
              <a:spcBef>
                <a:spcPct val="0"/>
              </a:spcBef>
              <a:spcAft>
                <a:spcPct val="0"/>
              </a:spcAft>
            </a:pPr>
            <a:r>
              <a:rPr lang="fr-FR" altLang="fr-FR" sz="1050" dirty="0">
                <a:latin typeface="Noto Sans" panose="020B0502040504020204" pitchFamily="34"/>
                <a:ea typeface="Noto Sans" panose="020B0502040504020204" pitchFamily="34"/>
                <a:cs typeface="Noto Sans" panose="020B0502040504020204" pitchFamily="34"/>
              </a:rPr>
              <a:t>L’orchestre est </a:t>
            </a:r>
            <a:r>
              <a:rPr lang="fr-FR" altLang="fr-FR" sz="1050" b="1" dirty="0">
                <a:latin typeface="Noto Sans" panose="020B0502040504020204" pitchFamily="34"/>
                <a:ea typeface="Noto Sans" panose="020B0502040504020204" pitchFamily="34"/>
                <a:cs typeface="Noto Sans" panose="020B0502040504020204" pitchFamily="34"/>
              </a:rPr>
              <a:t>classé prix « Excellence</a:t>
            </a:r>
            <a:r>
              <a:rPr lang="fr-FR" altLang="fr-FR" sz="1050" dirty="0">
                <a:latin typeface="Noto Sans" panose="020B0502040504020204" pitchFamily="34"/>
                <a:ea typeface="Noto Sans" panose="020B0502040504020204" pitchFamily="34"/>
                <a:cs typeface="Noto Sans" panose="020B0502040504020204" pitchFamily="34"/>
              </a:rPr>
              <a:t> » depuis 2007 par la Confédération Musicale de France (CMF</a:t>
            </a:r>
            <a:r>
              <a:rPr lang="fr-FR" altLang="fr-FR" sz="1050" dirty="0" smtClean="0">
                <a:latin typeface="Noto Sans" panose="020B0502040504020204" pitchFamily="34"/>
                <a:ea typeface="Noto Sans" panose="020B0502040504020204" pitchFamily="34"/>
                <a:cs typeface="Noto Sans" panose="020B0502040504020204" pitchFamily="34"/>
              </a:rPr>
              <a:t>).</a:t>
            </a:r>
          </a:p>
          <a:p>
            <a:pPr marL="182563" algn="just" defTabSz="914400" eaLnBrk="0" fontAlgn="base" hangingPunct="0">
              <a:spcBef>
                <a:spcPct val="0"/>
              </a:spcBef>
              <a:spcAft>
                <a:spcPct val="0"/>
              </a:spcAft>
            </a:pPr>
            <a:r>
              <a:rPr lang="fr-FR" altLang="fr-FR" sz="1050" dirty="0">
                <a:latin typeface="Noto Sans" panose="020B0502040504020204" pitchFamily="34"/>
                <a:ea typeface="Noto Sans" panose="020B0502040504020204" pitchFamily="34"/>
                <a:cs typeface="Noto Sans" panose="020B0502040504020204" pitchFamily="34"/>
              </a:rPr>
              <a:t/>
            </a:r>
            <a:br>
              <a:rPr lang="fr-FR" altLang="fr-FR" sz="1050" dirty="0">
                <a:latin typeface="Noto Sans" panose="020B0502040504020204" pitchFamily="34"/>
                <a:ea typeface="Noto Sans" panose="020B0502040504020204" pitchFamily="34"/>
                <a:cs typeface="Noto Sans" panose="020B0502040504020204" pitchFamily="34"/>
              </a:rPr>
            </a:br>
            <a:r>
              <a:rPr lang="fr-FR" altLang="fr-FR" sz="1050" dirty="0">
                <a:latin typeface="Noto Sans" panose="020B0502040504020204" pitchFamily="34"/>
                <a:ea typeface="Noto Sans" panose="020B0502040504020204" pitchFamily="34"/>
                <a:cs typeface="Noto Sans" panose="020B0502040504020204" pitchFamily="34"/>
                <a:hlinkClick r:id="rId6"/>
              </a:rPr>
              <a:t>https://www.vandoeuvre.fr/bien-etre/culture/orchestre-dharmonie</a:t>
            </a:r>
            <a:r>
              <a:rPr lang="fr-FR" altLang="fr-FR" sz="1050" dirty="0" smtClean="0">
                <a:latin typeface="Noto Sans" panose="020B0502040504020204" pitchFamily="34"/>
                <a:ea typeface="Noto Sans" panose="020B0502040504020204" pitchFamily="34"/>
                <a:cs typeface="Noto Sans" panose="020B0502040504020204" pitchFamily="34"/>
                <a:hlinkClick r:id="rId6"/>
              </a:rPr>
              <a:t>/</a:t>
            </a:r>
            <a:endParaRPr lang="fr-FR" altLang="fr-FR" sz="1050" dirty="0">
              <a:latin typeface="Noto Sans" panose="020B0502040504020204" pitchFamily="34"/>
              <a:ea typeface="Noto Sans" panose="020B0502040504020204" pitchFamily="34"/>
              <a:cs typeface="Noto Sans" panose="020B0502040504020204" pitchFamily="34"/>
            </a:endParaRPr>
          </a:p>
        </p:txBody>
      </p:sp>
      <p:sp>
        <p:nvSpPr>
          <p:cNvPr id="7" name="Rectangle 6"/>
          <p:cNvSpPr/>
          <p:nvPr/>
        </p:nvSpPr>
        <p:spPr>
          <a:xfrm>
            <a:off x="5448888" y="758412"/>
            <a:ext cx="4243752" cy="1431546"/>
          </a:xfrm>
          <a:prstGeom prst="rect">
            <a:avLst/>
          </a:prstGeom>
        </p:spPr>
        <p:txBody>
          <a:bodyPr wrap="square">
            <a:spAutoFit/>
          </a:bodyPr>
          <a:lstStyle/>
          <a:p>
            <a:pPr marL="182563" indent="-182563" algn="just">
              <a:lnSpc>
                <a:spcPct val="115000"/>
              </a:lnSpc>
              <a:spcBef>
                <a:spcPts val="300"/>
              </a:spcBef>
              <a:spcAft>
                <a:spcPts val="0"/>
              </a:spcAft>
              <a:buFont typeface="Wingdings" panose="05000000000000000000" pitchFamily="2" charset="2"/>
              <a:buChar char="v"/>
            </a:pPr>
            <a:r>
              <a:rPr lang="fr-FR" sz="1050" dirty="0" smtClean="0">
                <a:latin typeface="Noto Sans" panose="020B0502040504020204" pitchFamily="34"/>
                <a:ea typeface="Noto Sans" panose="020B0502040504020204" pitchFamily="34"/>
                <a:cs typeface="Noto Sans" panose="020B0502040504020204" pitchFamily="34"/>
              </a:rPr>
              <a:t>Les </a:t>
            </a:r>
            <a:r>
              <a:rPr lang="fr-FR" sz="1050" dirty="0">
                <a:latin typeface="Noto Sans" panose="020B0502040504020204" pitchFamily="34"/>
                <a:ea typeface="Noto Sans" panose="020B0502040504020204" pitchFamily="34"/>
                <a:cs typeface="Noto Sans" panose="020B0502040504020204" pitchFamily="34"/>
              </a:rPr>
              <a:t>serres municipales sont situées Avenue Désiré Masson, et regroupent toutes les créations florales pour les évènements (cérémonies nationales, écoles, etc..) mais ils s’occupent également des aménagements de l’espace public, en lien avec le service des espaces verts. </a:t>
            </a:r>
          </a:p>
          <a:p>
            <a:pPr marL="182563" algn="just">
              <a:lnSpc>
                <a:spcPct val="115000"/>
              </a:lnSpc>
              <a:spcBef>
                <a:spcPts val="300"/>
              </a:spcBef>
            </a:pPr>
            <a:r>
              <a:rPr lang="fr-FR" altLang="fr-FR" sz="1050" dirty="0">
                <a:latin typeface="Noto Sans" panose="020B0502040504020204" pitchFamily="34"/>
                <a:ea typeface="Noto Sans" panose="020B0502040504020204" pitchFamily="34"/>
                <a:cs typeface="Noto Sans" panose="020B0502040504020204" pitchFamily="34"/>
              </a:rPr>
              <a:t>Le patrimoine naturel y est riche et la Ville est </a:t>
            </a:r>
            <a:r>
              <a:rPr lang="fr-FR" altLang="fr-FR" sz="1050" b="1" dirty="0">
                <a:latin typeface="Noto Sans" panose="020B0502040504020204" pitchFamily="34"/>
                <a:ea typeface="Noto Sans" panose="020B0502040504020204" pitchFamily="34"/>
                <a:cs typeface="Noto Sans" panose="020B0502040504020204" pitchFamily="34"/>
              </a:rPr>
              <a:t>labélisée</a:t>
            </a:r>
            <a:r>
              <a:rPr lang="fr-FR" altLang="fr-FR" sz="1050" dirty="0">
                <a:latin typeface="Noto Sans" panose="020B0502040504020204" pitchFamily="34"/>
                <a:ea typeface="Noto Sans" panose="020B0502040504020204" pitchFamily="34"/>
                <a:cs typeface="Noto Sans" panose="020B0502040504020204" pitchFamily="34"/>
              </a:rPr>
              <a:t> </a:t>
            </a:r>
            <a:r>
              <a:rPr lang="fr-FR" altLang="fr-FR" sz="1050" b="1" dirty="0">
                <a:latin typeface="Noto Sans" panose="020B0502040504020204" pitchFamily="34"/>
                <a:ea typeface="Noto Sans" panose="020B0502040504020204" pitchFamily="34"/>
                <a:cs typeface="Noto Sans" panose="020B0502040504020204" pitchFamily="34"/>
              </a:rPr>
              <a:t>Villes et Villages fleuris de niveau 3</a:t>
            </a:r>
            <a:r>
              <a:rPr lang="fr-FR" altLang="fr-FR" sz="1050" dirty="0">
                <a:latin typeface="Noto Sans" panose="020B0502040504020204" pitchFamily="34"/>
                <a:ea typeface="Noto Sans" panose="020B0502040504020204" pitchFamily="34"/>
                <a:cs typeface="Noto Sans" panose="020B0502040504020204" pitchFamily="34"/>
              </a:rPr>
              <a:t> au classement national</a:t>
            </a:r>
            <a:r>
              <a:rPr lang="fr-FR" altLang="fr-FR" sz="1050" dirty="0" smtClean="0">
                <a:latin typeface="Noto Sans" panose="020B0502040504020204" pitchFamily="34"/>
                <a:ea typeface="Noto Sans" panose="020B0502040504020204" pitchFamily="34"/>
                <a:cs typeface="Noto Sans" panose="020B0502040504020204" pitchFamily="34"/>
              </a:rPr>
              <a:t>.</a:t>
            </a:r>
            <a:endParaRPr lang="fr-FR" altLang="fr-FR" sz="1050" dirty="0">
              <a:latin typeface="Noto Sans" panose="020B0502040504020204" pitchFamily="34"/>
              <a:ea typeface="Noto Sans" panose="020B0502040504020204" pitchFamily="34"/>
              <a:cs typeface="Noto Sans" panose="020B0502040504020204" pitchFamily="34"/>
            </a:endParaRPr>
          </a:p>
        </p:txBody>
      </p:sp>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799" y="288852"/>
            <a:ext cx="4689873" cy="2219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522703607"/>
      </p:ext>
    </p:extLst>
  </p:cSld>
  <p:clrMapOvr>
    <a:masterClrMapping/>
  </p:clrMapOvr>
  <p:transition spd="slow" advTm="964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3794"/>
                                        </p:tgtEl>
                                        <p:attrNameLst>
                                          <p:attrName>style.visibility</p:attrName>
                                        </p:attrNameLst>
                                      </p:cBhvr>
                                      <p:to>
                                        <p:strVal val="visible"/>
                                      </p:to>
                                    </p:set>
                                    <p:anim calcmode="lin" valueType="num">
                                      <p:cBhvr>
                                        <p:cTn id="26" dur="500" fill="hold"/>
                                        <p:tgtEl>
                                          <p:spTgt spid="33794"/>
                                        </p:tgtEl>
                                        <p:attrNameLst>
                                          <p:attrName>ppt_w</p:attrName>
                                        </p:attrNameLst>
                                      </p:cBhvr>
                                      <p:tavLst>
                                        <p:tav tm="0">
                                          <p:val>
                                            <p:fltVal val="0"/>
                                          </p:val>
                                        </p:tav>
                                        <p:tav tm="100000">
                                          <p:val>
                                            <p:strVal val="#ppt_w"/>
                                          </p:val>
                                        </p:tav>
                                      </p:tavLst>
                                    </p:anim>
                                    <p:anim calcmode="lin" valueType="num">
                                      <p:cBhvr>
                                        <p:cTn id="27" dur="500" fill="hold"/>
                                        <p:tgtEl>
                                          <p:spTgt spid="33794"/>
                                        </p:tgtEl>
                                        <p:attrNameLst>
                                          <p:attrName>ppt_h</p:attrName>
                                        </p:attrNameLst>
                                      </p:cBhvr>
                                      <p:tavLst>
                                        <p:tav tm="0">
                                          <p:val>
                                            <p:fltVal val="0"/>
                                          </p:val>
                                        </p:tav>
                                        <p:tav tm="100000">
                                          <p:val>
                                            <p:strVal val="#ppt_h"/>
                                          </p:val>
                                        </p:tav>
                                      </p:tavLst>
                                    </p:anim>
                                    <p:animEffect transition="in" filter="fade">
                                      <p:cBhvr>
                                        <p:cTn id="28" dur="500"/>
                                        <p:tgtEl>
                                          <p:spTgt spid="3379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33793"/>
                                        </p:tgtEl>
                                        <p:attrNameLst>
                                          <p:attrName>style.visibility</p:attrName>
                                        </p:attrNameLst>
                                      </p:cBhvr>
                                      <p:to>
                                        <p:strVal val="visible"/>
                                      </p:to>
                                    </p:set>
                                    <p:animEffect transition="in" filter="wipe(down)">
                                      <p:cBhvr>
                                        <p:cTn id="40" dur="580">
                                          <p:stCondLst>
                                            <p:cond delay="0"/>
                                          </p:stCondLst>
                                        </p:cTn>
                                        <p:tgtEl>
                                          <p:spTgt spid="33793"/>
                                        </p:tgtEl>
                                      </p:cBhvr>
                                    </p:animEffect>
                                    <p:anim calcmode="lin" valueType="num">
                                      <p:cBhvr>
                                        <p:cTn id="41" dur="1822" tmFilter="0,0; 0.14,0.36; 0.43,0.73; 0.71,0.91; 1.0,1.0">
                                          <p:stCondLst>
                                            <p:cond delay="0"/>
                                          </p:stCondLst>
                                        </p:cTn>
                                        <p:tgtEl>
                                          <p:spTgt spid="33793"/>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3793"/>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3793"/>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3793"/>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3793"/>
                                        </p:tgtEl>
                                        <p:attrNameLst>
                                          <p:attrName>ppt_y</p:attrName>
                                        </p:attrNameLst>
                                      </p:cBhvr>
                                      <p:tavLst>
                                        <p:tav tm="0" fmla="#ppt_y-sin(pi*$)/81">
                                          <p:val>
                                            <p:fltVal val="0"/>
                                          </p:val>
                                        </p:tav>
                                        <p:tav tm="100000">
                                          <p:val>
                                            <p:fltVal val="1"/>
                                          </p:val>
                                        </p:tav>
                                      </p:tavLst>
                                    </p:anim>
                                    <p:animScale>
                                      <p:cBhvr>
                                        <p:cTn id="46" dur="26">
                                          <p:stCondLst>
                                            <p:cond delay="650"/>
                                          </p:stCondLst>
                                        </p:cTn>
                                        <p:tgtEl>
                                          <p:spTgt spid="33793"/>
                                        </p:tgtEl>
                                      </p:cBhvr>
                                      <p:to x="100000" y="60000"/>
                                    </p:animScale>
                                    <p:animScale>
                                      <p:cBhvr>
                                        <p:cTn id="47" dur="166" decel="50000">
                                          <p:stCondLst>
                                            <p:cond delay="676"/>
                                          </p:stCondLst>
                                        </p:cTn>
                                        <p:tgtEl>
                                          <p:spTgt spid="33793"/>
                                        </p:tgtEl>
                                      </p:cBhvr>
                                      <p:to x="100000" y="100000"/>
                                    </p:animScale>
                                    <p:animScale>
                                      <p:cBhvr>
                                        <p:cTn id="48" dur="26">
                                          <p:stCondLst>
                                            <p:cond delay="1312"/>
                                          </p:stCondLst>
                                        </p:cTn>
                                        <p:tgtEl>
                                          <p:spTgt spid="33793"/>
                                        </p:tgtEl>
                                      </p:cBhvr>
                                      <p:to x="100000" y="80000"/>
                                    </p:animScale>
                                    <p:animScale>
                                      <p:cBhvr>
                                        <p:cTn id="49" dur="166" decel="50000">
                                          <p:stCondLst>
                                            <p:cond delay="1338"/>
                                          </p:stCondLst>
                                        </p:cTn>
                                        <p:tgtEl>
                                          <p:spTgt spid="33793"/>
                                        </p:tgtEl>
                                      </p:cBhvr>
                                      <p:to x="100000" y="100000"/>
                                    </p:animScale>
                                    <p:animScale>
                                      <p:cBhvr>
                                        <p:cTn id="50" dur="26">
                                          <p:stCondLst>
                                            <p:cond delay="1642"/>
                                          </p:stCondLst>
                                        </p:cTn>
                                        <p:tgtEl>
                                          <p:spTgt spid="33793"/>
                                        </p:tgtEl>
                                      </p:cBhvr>
                                      <p:to x="100000" y="90000"/>
                                    </p:animScale>
                                    <p:animScale>
                                      <p:cBhvr>
                                        <p:cTn id="51" dur="166" decel="50000">
                                          <p:stCondLst>
                                            <p:cond delay="1668"/>
                                          </p:stCondLst>
                                        </p:cTn>
                                        <p:tgtEl>
                                          <p:spTgt spid="33793"/>
                                        </p:tgtEl>
                                      </p:cBhvr>
                                      <p:to x="100000" y="100000"/>
                                    </p:animScale>
                                    <p:animScale>
                                      <p:cBhvr>
                                        <p:cTn id="52" dur="26">
                                          <p:stCondLst>
                                            <p:cond delay="1808"/>
                                          </p:stCondLst>
                                        </p:cTn>
                                        <p:tgtEl>
                                          <p:spTgt spid="33793"/>
                                        </p:tgtEl>
                                      </p:cBhvr>
                                      <p:to x="100000" y="95000"/>
                                    </p:animScale>
                                    <p:animScale>
                                      <p:cBhvr>
                                        <p:cTn id="53" dur="166" decel="50000">
                                          <p:stCondLst>
                                            <p:cond delay="1834"/>
                                          </p:stCondLst>
                                        </p:cTn>
                                        <p:tgtEl>
                                          <p:spTgt spid="3379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228713" y="6492875"/>
            <a:ext cx="683339" cy="365125"/>
          </a:xfrm>
        </p:spPr>
        <p:txBody>
          <a:bodyPr/>
          <a:lstStyle/>
          <a:p>
            <a:fld id="{9D1DA78C-0460-4633-B9A7-90C84C289958}" type="slidenum">
              <a:rPr lang="fr-FR" smtClean="0"/>
              <a:t>9</a:t>
            </a:fld>
            <a:endParaRPr lang="fr-FR"/>
          </a:p>
        </p:txBody>
      </p:sp>
      <p:sp>
        <p:nvSpPr>
          <p:cNvPr id="3" name="Rectangle 2"/>
          <p:cNvSpPr/>
          <p:nvPr/>
        </p:nvSpPr>
        <p:spPr>
          <a:xfrm>
            <a:off x="551176" y="234312"/>
            <a:ext cx="4264309" cy="369332"/>
          </a:xfrm>
          <a:prstGeom prst="rect">
            <a:avLst/>
          </a:prstGeom>
        </p:spPr>
        <p:txBody>
          <a:bodyPr wrap="none">
            <a:spAutoFit/>
          </a:bodyPr>
          <a:lstStyle/>
          <a:p>
            <a:r>
              <a:rPr lang="fr-FR" b="1" dirty="0" smtClean="0">
                <a:latin typeface="Noto Sans" panose="020B0502040504020204" pitchFamily="34"/>
                <a:ea typeface="Times New Roman" panose="02020603050405020304" pitchFamily="18" charset="0"/>
              </a:rPr>
              <a:t>2</a:t>
            </a:r>
            <a:r>
              <a:rPr lang="fr-FR" sz="1600" b="1" dirty="0" smtClean="0">
                <a:latin typeface="Noto Sans" panose="020B0502040504020204" pitchFamily="34"/>
                <a:ea typeface="Times New Roman" panose="02020603050405020304" pitchFamily="18" charset="0"/>
              </a:rPr>
              <a:t>. Etre </a:t>
            </a:r>
            <a:r>
              <a:rPr lang="fr-FR" sz="1600" b="1" dirty="0">
                <a:latin typeface="Noto Sans" panose="020B0502040504020204" pitchFamily="34"/>
                <a:ea typeface="Times New Roman" panose="02020603050405020304" pitchFamily="18" charset="0"/>
              </a:rPr>
              <a:t>employé à Vandœuvre-lès-Nancy</a:t>
            </a:r>
            <a:endParaRPr lang="fr-FR" sz="1600" dirty="0"/>
          </a:p>
        </p:txBody>
      </p:sp>
      <p:sp>
        <p:nvSpPr>
          <p:cNvPr id="4" name="Rectangle 3"/>
          <p:cNvSpPr/>
          <p:nvPr/>
        </p:nvSpPr>
        <p:spPr>
          <a:xfrm>
            <a:off x="798826" y="608570"/>
            <a:ext cx="2690160" cy="312393"/>
          </a:xfrm>
          <a:prstGeom prst="rect">
            <a:avLst/>
          </a:prstGeom>
        </p:spPr>
        <p:txBody>
          <a:bodyPr wrap="none">
            <a:spAutoFit/>
          </a:bodyPr>
          <a:lstStyle/>
          <a:p>
            <a:pPr marL="342900" lvl="0" indent="-342900">
              <a:lnSpc>
                <a:spcPct val="107000"/>
              </a:lnSpc>
              <a:spcAft>
                <a:spcPts val="800"/>
              </a:spcAft>
              <a:buFont typeface="+mj-lt"/>
              <a:buAutoNum type="alphaLcPeriod"/>
            </a:pPr>
            <a:r>
              <a:rPr lang="fr-FR" sz="1400" i="1" dirty="0">
                <a:solidFill>
                  <a:srgbClr val="FF0000"/>
                </a:solidFill>
                <a:latin typeface="Noto Sans" panose="020B0502040504020204" pitchFamily="34"/>
                <a:ea typeface="Times New Roman" panose="02020603050405020304" pitchFamily="18" charset="0"/>
                <a:cs typeface="Times New Roman" panose="02020603050405020304" pitchFamily="18" charset="0"/>
              </a:rPr>
              <a:t>Vos droits et vos avantages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Ellipse 4"/>
          <p:cNvSpPr/>
          <p:nvPr/>
        </p:nvSpPr>
        <p:spPr>
          <a:xfrm>
            <a:off x="889781" y="988995"/>
            <a:ext cx="1254125" cy="498475"/>
          </a:xfrm>
          <a:prstGeom prst="ellipse">
            <a:avLst/>
          </a:prstGeom>
          <a:solidFill>
            <a:srgbClr val="259B25"/>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dirty="0" smtClean="0">
                <a:effectLst/>
                <a:ea typeface="Calibri" panose="020F0502020204030204" pitchFamily="34" charset="0"/>
                <a:cs typeface="Times New Roman" panose="02020603050405020304" pitchFamily="18" charset="0"/>
              </a:rPr>
              <a:t>DROITS</a:t>
            </a:r>
            <a:endParaRPr lang="fr-FR" sz="1100" dirty="0">
              <a:effectLst/>
              <a:ea typeface="Calibri" panose="020F0502020204030204" pitchFamily="34" charset="0"/>
              <a:cs typeface="Times New Roman" panose="02020603050405020304" pitchFamily="18" charset="0"/>
            </a:endParaRPr>
          </a:p>
        </p:txBody>
      </p:sp>
      <p:sp>
        <p:nvSpPr>
          <p:cNvPr id="6" name="Rectangle 5"/>
          <p:cNvSpPr/>
          <p:nvPr/>
        </p:nvSpPr>
        <p:spPr>
          <a:xfrm>
            <a:off x="432243" y="1597683"/>
            <a:ext cx="8912925" cy="2397579"/>
          </a:xfrm>
          <a:prstGeom prst="rect">
            <a:avLst/>
          </a:prstGeom>
        </p:spPr>
        <p:txBody>
          <a:bodyPr wrap="square">
            <a:spAutoFit/>
          </a:bodyPr>
          <a:lstStyle/>
          <a:p>
            <a:pPr marL="361950" lvl="1" indent="-361950" algn="just">
              <a:lnSpc>
                <a:spcPct val="107000"/>
              </a:lnSpc>
              <a:buFont typeface="Wingdings" panose="05000000000000000000" pitchFamily="2" charset="2"/>
              <a:buChar char=""/>
            </a:pPr>
            <a:r>
              <a:rPr lang="fr-FR" sz="1000" dirty="0">
                <a:latin typeface="Noto Sans" panose="020B0502040504020204" pitchFamily="34"/>
                <a:ea typeface="Noto Sans" panose="020B0502040504020204" pitchFamily="34"/>
                <a:cs typeface="Noto Sans" panose="020B0502040504020204" pitchFamily="34"/>
              </a:rPr>
              <a:t>Commençons déjà par la </a:t>
            </a:r>
            <a:r>
              <a:rPr lang="fr-FR" sz="1000" b="1" dirty="0">
                <a:latin typeface="Noto Sans" panose="020B0502040504020204" pitchFamily="34"/>
                <a:ea typeface="Noto Sans" panose="020B0502040504020204" pitchFamily="34"/>
                <a:cs typeface="Noto Sans" panose="020B0502040504020204" pitchFamily="34"/>
              </a:rPr>
              <a:t>fiche de paie</a:t>
            </a:r>
            <a:r>
              <a:rPr lang="fr-FR" sz="1000" dirty="0">
                <a:latin typeface="Noto Sans" panose="020B0502040504020204" pitchFamily="34"/>
                <a:ea typeface="Noto Sans" panose="020B0502040504020204" pitchFamily="34"/>
                <a:cs typeface="Noto Sans" panose="020B0502040504020204" pitchFamily="34"/>
              </a:rPr>
              <a:t>. Ces liens vous aideront à mieux la décrypter. </a:t>
            </a:r>
          </a:p>
          <a:p>
            <a:pPr marL="457200" indent="-100013" algn="just">
              <a:lnSpc>
                <a:spcPct val="107000"/>
              </a:lnSpc>
              <a:spcAft>
                <a:spcPts val="0"/>
              </a:spcAft>
            </a:pPr>
            <a:r>
              <a:rPr lang="fr-FR" sz="1000" dirty="0">
                <a:latin typeface="Noto Sans" panose="020B0502040504020204" pitchFamily="34"/>
                <a:ea typeface="Noto Sans" panose="020B0502040504020204" pitchFamily="34"/>
                <a:cs typeface="Noto Sans" panose="020B0502040504020204" pitchFamily="34"/>
                <a:hlinkClick r:id="rId3"/>
              </a:rPr>
              <a:t>https://</a:t>
            </a:r>
            <a:r>
              <a:rPr lang="fr-FR" sz="1000" dirty="0" smtClean="0">
                <a:latin typeface="Noto Sans" panose="020B0502040504020204" pitchFamily="34"/>
                <a:ea typeface="Noto Sans" panose="020B0502040504020204" pitchFamily="34"/>
                <a:cs typeface="Noto Sans" panose="020B0502040504020204" pitchFamily="34"/>
                <a:hlinkClick r:id="rId3"/>
              </a:rPr>
              <a:t>www.intranet.vandoeuvre.net/temps-de-travail/salaire/</a:t>
            </a:r>
            <a:endParaRPr lang="fr-FR" sz="1000" dirty="0">
              <a:latin typeface="Noto Sans" panose="020B0502040504020204" pitchFamily="34"/>
              <a:ea typeface="Noto Sans" panose="020B0502040504020204" pitchFamily="34"/>
              <a:cs typeface="Noto Sans" panose="020B0502040504020204" pitchFamily="34"/>
            </a:endParaRPr>
          </a:p>
          <a:p>
            <a:pPr marL="457200" indent="-100013" algn="just">
              <a:lnSpc>
                <a:spcPct val="107000"/>
              </a:lnSpc>
              <a:spcAft>
                <a:spcPts val="0"/>
              </a:spcAft>
            </a:pPr>
            <a:r>
              <a:rPr lang="fr-FR" sz="1000" dirty="0" smtClean="0">
                <a:latin typeface="Noto Sans" panose="020B0502040504020204" pitchFamily="34"/>
                <a:ea typeface="Noto Sans" panose="020B0502040504020204" pitchFamily="34"/>
                <a:cs typeface="Noto Sans" panose="020B0502040504020204" pitchFamily="34"/>
                <a:hlinkClick r:id="rId4"/>
              </a:rPr>
              <a:t>https://www.intranet.vandoeuvre.net/wp-content/uploads/2023/06/ptit-dej-bulletin-de-paie-002.pdf</a:t>
            </a:r>
            <a:r>
              <a:rPr lang="fr-FR" sz="1000" dirty="0">
                <a:latin typeface="Noto Sans" panose="020B0502040504020204" pitchFamily="34"/>
                <a:ea typeface="Noto Sans" panose="020B0502040504020204" pitchFamily="34"/>
                <a:cs typeface="Noto Sans" panose="020B0502040504020204" pitchFamily="34"/>
              </a:rPr>
              <a:t> </a:t>
            </a:r>
            <a:endParaRPr lang="fr-FR" sz="1000" dirty="0" smtClean="0">
              <a:latin typeface="Noto Sans" panose="020B0502040504020204" pitchFamily="34"/>
              <a:ea typeface="Noto Sans" panose="020B0502040504020204" pitchFamily="34"/>
              <a:cs typeface="Noto Sans" panose="020B0502040504020204" pitchFamily="34"/>
            </a:endParaRPr>
          </a:p>
          <a:p>
            <a:pPr marL="457200" indent="-100013" algn="just">
              <a:lnSpc>
                <a:spcPct val="107000"/>
              </a:lnSpc>
              <a:spcAft>
                <a:spcPts val="0"/>
              </a:spcAft>
            </a:pPr>
            <a:endParaRPr lang="fr-FR" sz="1000" dirty="0">
              <a:latin typeface="Noto Sans" panose="020B0502040504020204" pitchFamily="34"/>
              <a:ea typeface="Noto Sans" panose="020B0502040504020204" pitchFamily="34"/>
              <a:cs typeface="Noto Sans" panose="020B0502040504020204" pitchFamily="34"/>
            </a:endParaRPr>
          </a:p>
          <a:p>
            <a:pPr marL="342900" lvl="0" indent="-342900" algn="just">
              <a:lnSpc>
                <a:spcPct val="107000"/>
              </a:lnSpc>
              <a:spcAft>
                <a:spcPts val="0"/>
              </a:spcAft>
              <a:buFont typeface="Wingdings" panose="05000000000000000000" pitchFamily="2" charset="2"/>
              <a:buChar char=""/>
            </a:pPr>
            <a:r>
              <a:rPr lang="fr-FR" sz="1000" dirty="0">
                <a:latin typeface="Noto Sans" panose="020B0502040504020204" pitchFamily="34"/>
                <a:ea typeface="Noto Sans" panose="020B0502040504020204" pitchFamily="34"/>
                <a:cs typeface="Noto Sans" panose="020B0502040504020204" pitchFamily="34"/>
              </a:rPr>
              <a:t>Chaque agent a le droit à des </a:t>
            </a:r>
            <a:r>
              <a:rPr lang="fr-FR" sz="1000" b="1" dirty="0">
                <a:latin typeface="Noto Sans" panose="020B0502040504020204" pitchFamily="34"/>
                <a:ea typeface="Noto Sans" panose="020B0502040504020204" pitchFamily="34"/>
                <a:cs typeface="Noto Sans" panose="020B0502040504020204" pitchFamily="34"/>
              </a:rPr>
              <a:t>Autorisations Spéciales d’Absences (ASA), </a:t>
            </a:r>
            <a:r>
              <a:rPr lang="fr-FR" sz="1000" dirty="0">
                <a:latin typeface="Noto Sans" panose="020B0502040504020204" pitchFamily="34"/>
                <a:ea typeface="Noto Sans" panose="020B0502040504020204" pitchFamily="34"/>
                <a:cs typeface="Noto Sans" panose="020B0502040504020204" pitchFamily="34"/>
              </a:rPr>
              <a:t>mais doit en justifier la demande à son supérieur hiérarchique.</a:t>
            </a:r>
          </a:p>
          <a:p>
            <a:pPr marL="457200" indent="-100013" algn="just">
              <a:lnSpc>
                <a:spcPct val="107000"/>
              </a:lnSpc>
              <a:spcAft>
                <a:spcPts val="0"/>
              </a:spcAft>
            </a:pPr>
            <a:r>
              <a:rPr lang="fr-FR" sz="1000" dirty="0">
                <a:latin typeface="Noto Sans" panose="020B0502040504020204" pitchFamily="34"/>
                <a:ea typeface="Noto Sans" panose="020B0502040504020204" pitchFamily="34"/>
                <a:cs typeface="Noto Sans" panose="020B0502040504020204" pitchFamily="34"/>
                <a:hlinkClick r:id="rId5"/>
              </a:rPr>
              <a:t>https://www.intranet.vandoeuvre.net/temps-de-travail/autorisations-exceptionnelles-dabsence/</a:t>
            </a:r>
            <a:endParaRPr lang="fr-FR" sz="1000" dirty="0">
              <a:latin typeface="Noto Sans" panose="020B0502040504020204" pitchFamily="34"/>
              <a:ea typeface="Noto Sans" panose="020B0502040504020204" pitchFamily="34"/>
              <a:cs typeface="Noto Sans" panose="020B0502040504020204" pitchFamily="34"/>
            </a:endParaRPr>
          </a:p>
          <a:p>
            <a:pPr marL="457200" algn="just">
              <a:lnSpc>
                <a:spcPct val="107000"/>
              </a:lnSpc>
              <a:spcAft>
                <a:spcPts val="0"/>
              </a:spcAft>
            </a:pPr>
            <a:r>
              <a:rPr lang="fr-FR" sz="1000" dirty="0">
                <a:latin typeface="Noto Sans" panose="020B0502040504020204" pitchFamily="34"/>
                <a:ea typeface="Noto Sans" panose="020B0502040504020204" pitchFamily="34"/>
                <a:cs typeface="Noto Sans" panose="020B0502040504020204" pitchFamily="34"/>
              </a:rPr>
              <a:t> </a:t>
            </a:r>
          </a:p>
          <a:p>
            <a:pPr marL="342900" lvl="0" indent="-342900" algn="just">
              <a:lnSpc>
                <a:spcPct val="107000"/>
              </a:lnSpc>
              <a:spcAft>
                <a:spcPts val="0"/>
              </a:spcAft>
              <a:buFont typeface="Wingdings" panose="05000000000000000000" pitchFamily="2" charset="2"/>
              <a:buChar char=""/>
            </a:pPr>
            <a:r>
              <a:rPr lang="fr-FR" sz="1000" dirty="0">
                <a:latin typeface="Noto Sans" panose="020B0502040504020204" pitchFamily="34"/>
                <a:ea typeface="Noto Sans" panose="020B0502040504020204" pitchFamily="34"/>
                <a:cs typeface="Noto Sans" panose="020B0502040504020204" pitchFamily="34"/>
              </a:rPr>
              <a:t>La loi de transformation de la fonction publique ayant abrogé les organisations du temps de travail dérogatoires, tous les services communaux de la ville sont tenus de revenir à des dispositions conformes au droit commun, comme le </a:t>
            </a:r>
            <a:r>
              <a:rPr lang="fr-FR" sz="1000" b="1" dirty="0">
                <a:latin typeface="Noto Sans" panose="020B0502040504020204" pitchFamily="34"/>
                <a:ea typeface="Noto Sans" panose="020B0502040504020204" pitchFamily="34"/>
                <a:cs typeface="Noto Sans" panose="020B0502040504020204" pitchFamily="34"/>
              </a:rPr>
              <a:t>retour aux 1607h</a:t>
            </a:r>
            <a:r>
              <a:rPr lang="fr-FR" sz="1000" dirty="0">
                <a:latin typeface="Noto Sans" panose="020B0502040504020204" pitchFamily="34"/>
                <a:ea typeface="Noto Sans" panose="020B0502040504020204" pitchFamily="34"/>
                <a:cs typeface="Noto Sans" panose="020B0502040504020204" pitchFamily="34"/>
              </a:rPr>
              <a:t>.</a:t>
            </a:r>
          </a:p>
          <a:p>
            <a:pPr marL="457200" indent="-100013" algn="just">
              <a:lnSpc>
                <a:spcPct val="107000"/>
              </a:lnSpc>
              <a:spcAft>
                <a:spcPts val="0"/>
              </a:spcAft>
            </a:pPr>
            <a:r>
              <a:rPr lang="fr-FR" sz="1000" dirty="0">
                <a:latin typeface="Noto Sans" panose="020B0502040504020204" pitchFamily="34"/>
                <a:ea typeface="Noto Sans" panose="020B0502040504020204" pitchFamily="34"/>
                <a:cs typeface="Noto Sans" panose="020B0502040504020204" pitchFamily="34"/>
                <a:hlinkClick r:id="rId6"/>
              </a:rPr>
              <a:t>https://www.intranet.vandoeuvre.net/2021/05/25/retour-aux-1607h/</a:t>
            </a:r>
            <a:endParaRPr lang="fr-FR" sz="1000" dirty="0">
              <a:latin typeface="Noto Sans" panose="020B0502040504020204" pitchFamily="34"/>
              <a:ea typeface="Noto Sans" panose="020B0502040504020204" pitchFamily="34"/>
              <a:cs typeface="Noto Sans" panose="020B0502040504020204" pitchFamily="34"/>
            </a:endParaRPr>
          </a:p>
          <a:p>
            <a:pPr marL="457200" algn="just">
              <a:lnSpc>
                <a:spcPct val="107000"/>
              </a:lnSpc>
              <a:spcAft>
                <a:spcPts val="0"/>
              </a:spcAft>
            </a:pPr>
            <a:r>
              <a:rPr lang="fr-FR" sz="1000" dirty="0">
                <a:latin typeface="Noto Sans" panose="020B0502040504020204" pitchFamily="34"/>
                <a:ea typeface="Noto Sans" panose="020B0502040504020204" pitchFamily="34"/>
                <a:cs typeface="Noto Sans" panose="020B0502040504020204" pitchFamily="34"/>
              </a:rPr>
              <a:t> </a:t>
            </a:r>
          </a:p>
          <a:p>
            <a:pPr marL="342900" lvl="0" indent="-342900" algn="just">
              <a:lnSpc>
                <a:spcPct val="107000"/>
              </a:lnSpc>
              <a:spcAft>
                <a:spcPts val="0"/>
              </a:spcAft>
              <a:buFont typeface="Wingdings" panose="05000000000000000000" pitchFamily="2" charset="2"/>
              <a:buChar char=""/>
            </a:pPr>
            <a:r>
              <a:rPr lang="fr-FR" sz="1000" dirty="0">
                <a:latin typeface="Noto Sans" panose="020B0502040504020204" pitchFamily="34"/>
                <a:ea typeface="Noto Sans" panose="020B0502040504020204" pitchFamily="34"/>
                <a:cs typeface="Noto Sans" panose="020B0502040504020204" pitchFamily="34"/>
              </a:rPr>
              <a:t>La Collectivité accompagne les employés tout au long de leur </a:t>
            </a:r>
            <a:r>
              <a:rPr lang="fr-FR" sz="1000" b="1" dirty="0">
                <a:latin typeface="Noto Sans" panose="020B0502040504020204" pitchFamily="34"/>
                <a:ea typeface="Noto Sans" panose="020B0502040504020204" pitchFamily="34"/>
                <a:cs typeface="Noto Sans" panose="020B0502040504020204" pitchFamily="34"/>
              </a:rPr>
              <a:t>carrière</a:t>
            </a:r>
            <a:r>
              <a:rPr lang="fr-FR" sz="1000" dirty="0">
                <a:latin typeface="Noto Sans" panose="020B0502040504020204" pitchFamily="34"/>
                <a:ea typeface="Noto Sans" panose="020B0502040504020204" pitchFamily="34"/>
                <a:cs typeface="Noto Sans" panose="020B0502040504020204" pitchFamily="34"/>
              </a:rPr>
              <a:t>, pour passer un </a:t>
            </a:r>
            <a:r>
              <a:rPr lang="fr-FR" sz="1000" b="1" dirty="0">
                <a:latin typeface="Noto Sans" panose="020B0502040504020204" pitchFamily="34"/>
                <a:ea typeface="Noto Sans" panose="020B0502040504020204" pitchFamily="34"/>
                <a:cs typeface="Noto Sans" panose="020B0502040504020204" pitchFamily="34"/>
              </a:rPr>
              <a:t>concours</a:t>
            </a:r>
            <a:r>
              <a:rPr lang="fr-FR" sz="1000" dirty="0">
                <a:latin typeface="Noto Sans" panose="020B0502040504020204" pitchFamily="34"/>
                <a:ea typeface="Noto Sans" panose="020B0502040504020204" pitchFamily="34"/>
                <a:cs typeface="Noto Sans" panose="020B0502040504020204" pitchFamily="34"/>
              </a:rPr>
              <a:t>, une </a:t>
            </a:r>
            <a:r>
              <a:rPr lang="fr-FR" sz="1000" b="1" dirty="0">
                <a:latin typeface="Noto Sans" panose="020B0502040504020204" pitchFamily="34"/>
                <a:ea typeface="Noto Sans" panose="020B0502040504020204" pitchFamily="34"/>
                <a:cs typeface="Noto Sans" panose="020B0502040504020204" pitchFamily="34"/>
              </a:rPr>
              <a:t>formation</a:t>
            </a:r>
            <a:r>
              <a:rPr lang="fr-FR" sz="1000" dirty="0">
                <a:latin typeface="Noto Sans" panose="020B0502040504020204" pitchFamily="34"/>
                <a:ea typeface="Noto Sans" panose="020B0502040504020204" pitchFamily="34"/>
                <a:cs typeface="Noto Sans" panose="020B0502040504020204" pitchFamily="34"/>
              </a:rPr>
              <a:t> ou même pour un changement de voie. </a:t>
            </a:r>
          </a:p>
          <a:p>
            <a:pPr marL="457200" indent="-100013" algn="just">
              <a:lnSpc>
                <a:spcPct val="107000"/>
              </a:lnSpc>
              <a:spcAft>
                <a:spcPts val="800"/>
              </a:spcAft>
            </a:pPr>
            <a:r>
              <a:rPr lang="fr-FR" sz="1000" dirty="0">
                <a:latin typeface="Noto Sans" panose="020B0502040504020204" pitchFamily="34"/>
                <a:ea typeface="Noto Sans" panose="020B0502040504020204" pitchFamily="34"/>
                <a:cs typeface="Noto Sans" panose="020B0502040504020204" pitchFamily="34"/>
                <a:hlinkClick r:id="rId7"/>
              </a:rPr>
              <a:t>https://www.intranet.vandoeuvre.net/formations/</a:t>
            </a:r>
            <a:endParaRPr lang="fr-FR" sz="1000" dirty="0">
              <a:latin typeface="Noto Sans" panose="020B0502040504020204" pitchFamily="34"/>
              <a:ea typeface="Noto Sans" panose="020B0502040504020204" pitchFamily="34"/>
              <a:cs typeface="Noto Sans" panose="020B0502040504020204" pitchFamily="34"/>
            </a:endParaRPr>
          </a:p>
        </p:txBody>
      </p:sp>
      <p:sp>
        <p:nvSpPr>
          <p:cNvPr id="7" name="Rectangle 6"/>
          <p:cNvSpPr/>
          <p:nvPr/>
        </p:nvSpPr>
        <p:spPr>
          <a:xfrm>
            <a:off x="432243" y="3987183"/>
            <a:ext cx="9004365" cy="2394567"/>
          </a:xfrm>
          <a:prstGeom prst="rect">
            <a:avLst/>
          </a:prstGeom>
        </p:spPr>
        <p:txBody>
          <a:bodyPr wrap="square">
            <a:spAutoFit/>
          </a:bodyPr>
          <a:lstStyle/>
          <a:p>
            <a:pPr marL="342900" lvl="0" indent="-342900" algn="just">
              <a:lnSpc>
                <a:spcPct val="107000"/>
              </a:lnSpc>
              <a:spcAft>
                <a:spcPts val="0"/>
              </a:spcAft>
              <a:buFont typeface="Wingdings" panose="05000000000000000000" pitchFamily="2" charset="2"/>
              <a:buChar char=""/>
            </a:pPr>
            <a:r>
              <a:rPr lang="fr-FR" sz="1000" dirty="0">
                <a:latin typeface="Noto Sans" panose="020B0502040504020204" pitchFamily="34"/>
                <a:ea typeface="Noto Sans" panose="020B0502040504020204" pitchFamily="34"/>
                <a:cs typeface="Noto Sans" panose="020B0502040504020204" pitchFamily="34"/>
              </a:rPr>
              <a:t>Tout agent a le droit de saisir le </a:t>
            </a:r>
            <a:r>
              <a:rPr lang="fr-FR" sz="1000" b="1" dirty="0">
                <a:latin typeface="Noto Sans" panose="020B0502040504020204" pitchFamily="34"/>
                <a:ea typeface="Noto Sans" panose="020B0502040504020204" pitchFamily="34"/>
                <a:cs typeface="Noto Sans" panose="020B0502040504020204" pitchFamily="34"/>
              </a:rPr>
              <a:t>référent déontologue </a:t>
            </a:r>
            <a:r>
              <a:rPr lang="fr-FR" sz="1000" dirty="0">
                <a:latin typeface="Noto Sans" panose="020B0502040504020204" pitchFamily="34"/>
                <a:ea typeface="Noto Sans" panose="020B0502040504020204" pitchFamily="34"/>
                <a:cs typeface="Noto Sans" panose="020B0502040504020204" pitchFamily="34"/>
              </a:rPr>
              <a:t>pour lui apporter des conseils sur le respect des obligations et des principes déontologiques mentionnés dans le statut général des fonctionnaires.</a:t>
            </a:r>
          </a:p>
          <a:p>
            <a:pPr marL="457200" indent="-100013" algn="just">
              <a:lnSpc>
                <a:spcPct val="107000"/>
              </a:lnSpc>
              <a:spcAft>
                <a:spcPts val="0"/>
              </a:spcAft>
            </a:pPr>
            <a:r>
              <a:rPr lang="fr-FR" sz="1000" dirty="0">
                <a:latin typeface="Noto Sans" panose="020B0502040504020204" pitchFamily="34"/>
                <a:ea typeface="Noto Sans" panose="020B0502040504020204" pitchFamily="34"/>
                <a:cs typeface="Noto Sans" panose="020B0502040504020204" pitchFamily="34"/>
                <a:hlinkClick r:id="rId8"/>
              </a:rPr>
              <a:t>https://www.intranet.vandoeuvre.net/2019/07/03/le-referent-dontologue/</a:t>
            </a:r>
            <a:endParaRPr lang="fr-FR" sz="1000" dirty="0">
              <a:latin typeface="Noto Sans" panose="020B0502040504020204" pitchFamily="34"/>
              <a:ea typeface="Noto Sans" panose="020B0502040504020204" pitchFamily="34"/>
              <a:cs typeface="Noto Sans" panose="020B0502040504020204" pitchFamily="34"/>
            </a:endParaRPr>
          </a:p>
          <a:p>
            <a:pPr marL="457200" algn="just">
              <a:lnSpc>
                <a:spcPct val="107000"/>
              </a:lnSpc>
              <a:spcAft>
                <a:spcPts val="0"/>
              </a:spcAft>
            </a:pPr>
            <a:r>
              <a:rPr lang="fr-FR" sz="1000" dirty="0">
                <a:latin typeface="Noto Sans" panose="020B0502040504020204" pitchFamily="34"/>
                <a:ea typeface="Noto Sans" panose="020B0502040504020204" pitchFamily="34"/>
                <a:cs typeface="Noto Sans" panose="020B0502040504020204" pitchFamily="34"/>
              </a:rPr>
              <a:t> </a:t>
            </a:r>
          </a:p>
          <a:p>
            <a:pPr marL="342900" lvl="0" indent="-342900" algn="just">
              <a:lnSpc>
                <a:spcPct val="107000"/>
              </a:lnSpc>
              <a:spcAft>
                <a:spcPts val="0"/>
              </a:spcAft>
              <a:buFont typeface="Wingdings" panose="05000000000000000000" pitchFamily="2" charset="2"/>
              <a:buChar char=""/>
            </a:pPr>
            <a:r>
              <a:rPr lang="fr-FR" sz="1000" dirty="0">
                <a:latin typeface="Noto Sans" panose="020B0502040504020204" pitchFamily="34"/>
                <a:ea typeface="Noto Sans" panose="020B0502040504020204" pitchFamily="34"/>
                <a:cs typeface="Noto Sans" panose="020B0502040504020204" pitchFamily="34"/>
              </a:rPr>
              <a:t>Tout agent peut également contacter la </a:t>
            </a:r>
            <a:r>
              <a:rPr lang="fr-FR" sz="1000" b="1" dirty="0">
                <a:latin typeface="Noto Sans" panose="020B0502040504020204" pitchFamily="34"/>
                <a:ea typeface="Noto Sans" panose="020B0502040504020204" pitchFamily="34"/>
                <a:cs typeface="Noto Sans" panose="020B0502040504020204" pitchFamily="34"/>
              </a:rPr>
              <a:t>mission déléguée à la protection des données à caractère personnel de la Métropole</a:t>
            </a:r>
            <a:r>
              <a:rPr lang="fr-FR" sz="1000" dirty="0">
                <a:latin typeface="Noto Sans" panose="020B0502040504020204" pitchFamily="34"/>
                <a:ea typeface="Noto Sans" panose="020B0502040504020204" pitchFamily="34"/>
                <a:cs typeface="Noto Sans" panose="020B0502040504020204" pitchFamily="34"/>
              </a:rPr>
              <a:t>, à laquelle adhère la </a:t>
            </a:r>
            <a:r>
              <a:rPr lang="fr-FR" sz="1000" dirty="0" smtClean="0">
                <a:latin typeface="Noto Sans" panose="020B0502040504020204" pitchFamily="34"/>
                <a:ea typeface="Noto Sans" panose="020B0502040504020204" pitchFamily="34"/>
                <a:cs typeface="Noto Sans" panose="020B0502040504020204" pitchFamily="34"/>
              </a:rPr>
              <a:t>Commune depuis </a:t>
            </a:r>
            <a:r>
              <a:rPr lang="fr-FR" sz="1000" dirty="0">
                <a:latin typeface="Noto Sans" panose="020B0502040504020204" pitchFamily="34"/>
                <a:ea typeface="Noto Sans" panose="020B0502040504020204" pitchFamily="34"/>
                <a:cs typeface="Noto Sans" panose="020B0502040504020204" pitchFamily="34"/>
              </a:rPr>
              <a:t>2018 (entrée en application de la nouvelle réglementation RGPD). </a:t>
            </a:r>
            <a:endParaRPr lang="fr-FR" sz="1000" dirty="0" smtClean="0">
              <a:latin typeface="Noto Sans" panose="020B0502040504020204" pitchFamily="34"/>
              <a:ea typeface="Noto Sans" panose="020B0502040504020204" pitchFamily="34"/>
              <a:cs typeface="Noto Sans" panose="020B0502040504020204" pitchFamily="34"/>
            </a:endParaRPr>
          </a:p>
          <a:p>
            <a:pPr marL="361950" lvl="0" algn="just">
              <a:lnSpc>
                <a:spcPct val="107000"/>
              </a:lnSpc>
              <a:spcAft>
                <a:spcPts val="0"/>
              </a:spcAft>
            </a:pPr>
            <a:r>
              <a:rPr lang="fr-FR" sz="1000" dirty="0" smtClean="0">
                <a:latin typeface="Noto Sans" panose="020B0502040504020204" pitchFamily="34"/>
                <a:ea typeface="Noto Sans" panose="020B0502040504020204" pitchFamily="34"/>
                <a:cs typeface="Noto Sans" panose="020B0502040504020204" pitchFamily="34"/>
              </a:rPr>
              <a:t>D’un </a:t>
            </a:r>
            <a:r>
              <a:rPr lang="fr-FR" sz="1000" dirty="0">
                <a:latin typeface="Noto Sans" panose="020B0502040504020204" pitchFamily="34"/>
                <a:ea typeface="Noto Sans" panose="020B0502040504020204" pitchFamily="34"/>
                <a:cs typeface="Noto Sans" panose="020B0502040504020204" pitchFamily="34"/>
              </a:rPr>
              <a:t>point de vue professionnel, dès l’instant où l’on collecte et traite des données à caractère personnel (fichiers, bases de données, applications, images, etc.), qu’elles soient informatiques ou non, il convient de prendre contact avec la mission. Pour saisir la déléguée au sujet d’un traitement de données personnelles (en tant qu’agent) ou pour faire valoir ses droits en matière informatique et liberté, un formulaire est à disposition, ou par téléphone 03 57 80 06 57 </a:t>
            </a:r>
            <a:r>
              <a:rPr lang="fr-FR" sz="1000" dirty="0" smtClean="0">
                <a:latin typeface="Noto Sans" panose="020B0502040504020204" pitchFamily="34"/>
                <a:ea typeface="Noto Sans" panose="020B0502040504020204" pitchFamily="34"/>
                <a:cs typeface="Noto Sans" panose="020B0502040504020204" pitchFamily="34"/>
              </a:rPr>
              <a:t>:</a:t>
            </a:r>
          </a:p>
          <a:p>
            <a:pPr marL="361950" lvl="0" algn="just">
              <a:lnSpc>
                <a:spcPct val="107000"/>
              </a:lnSpc>
              <a:spcAft>
                <a:spcPts val="0"/>
              </a:spcAft>
            </a:pPr>
            <a:r>
              <a:rPr lang="fr-FR" sz="1000" dirty="0" smtClean="0">
                <a:latin typeface="Noto Sans" panose="020B0502040504020204" pitchFamily="34"/>
                <a:ea typeface="Noto Sans" panose="020B0502040504020204" pitchFamily="34"/>
                <a:cs typeface="Noto Sans" panose="020B0502040504020204" pitchFamily="34"/>
                <a:hlinkClick r:id="rId9"/>
              </a:rPr>
              <a:t>https</a:t>
            </a:r>
            <a:r>
              <a:rPr lang="fr-FR" sz="1000" dirty="0">
                <a:latin typeface="Noto Sans" panose="020B0502040504020204" pitchFamily="34"/>
                <a:ea typeface="Noto Sans" panose="020B0502040504020204" pitchFamily="34"/>
                <a:cs typeface="Noto Sans" panose="020B0502040504020204" pitchFamily="34"/>
                <a:hlinkClick r:id="rId9"/>
              </a:rPr>
              <a:t>://formulaires.demarches.g-ny.eu/protection-donnees-personnelles/exercice-de-vos-droits-informatique-et-liberte/</a:t>
            </a:r>
            <a:endParaRPr lang="fr-FR" sz="1000" dirty="0">
              <a:latin typeface="Noto Sans" panose="020B0502040504020204" pitchFamily="34"/>
              <a:ea typeface="Noto Sans" panose="020B0502040504020204" pitchFamily="34"/>
              <a:cs typeface="Noto Sans" panose="020B0502040504020204" pitchFamily="34"/>
            </a:endParaRPr>
          </a:p>
          <a:p>
            <a:pPr marL="457200" algn="just">
              <a:lnSpc>
                <a:spcPct val="107000"/>
              </a:lnSpc>
              <a:spcAft>
                <a:spcPts val="0"/>
              </a:spcAft>
            </a:pPr>
            <a:r>
              <a:rPr lang="fr-FR" sz="1000" dirty="0">
                <a:latin typeface="Noto Sans" panose="020B0502040504020204" pitchFamily="34"/>
                <a:ea typeface="Noto Sans" panose="020B0502040504020204" pitchFamily="34"/>
                <a:cs typeface="Noto Sans" panose="020B0502040504020204" pitchFamily="34"/>
              </a:rPr>
              <a:t> </a:t>
            </a:r>
          </a:p>
          <a:p>
            <a:pPr marL="342900" lvl="0" indent="-342900" algn="just">
              <a:lnSpc>
                <a:spcPct val="107000"/>
              </a:lnSpc>
              <a:spcAft>
                <a:spcPts val="0"/>
              </a:spcAft>
              <a:buFont typeface="Wingdings" panose="05000000000000000000" pitchFamily="2" charset="2"/>
              <a:buChar char=""/>
            </a:pPr>
            <a:r>
              <a:rPr lang="fr-FR" sz="1000" dirty="0">
                <a:latin typeface="Noto Sans" panose="020B0502040504020204" pitchFamily="34"/>
                <a:ea typeface="Noto Sans" panose="020B0502040504020204" pitchFamily="34"/>
                <a:cs typeface="Noto Sans" panose="020B0502040504020204" pitchFamily="34"/>
              </a:rPr>
              <a:t>Pour les </a:t>
            </a:r>
            <a:r>
              <a:rPr lang="fr-FR" sz="1000" b="1" dirty="0">
                <a:latin typeface="Noto Sans" panose="020B0502040504020204" pitchFamily="34"/>
                <a:ea typeface="Noto Sans" panose="020B0502040504020204" pitchFamily="34"/>
                <a:cs typeface="Noto Sans" panose="020B0502040504020204" pitchFamily="34"/>
              </a:rPr>
              <a:t>avancements d’échelon et de grade</a:t>
            </a:r>
            <a:r>
              <a:rPr lang="fr-FR" sz="1000" dirty="0">
                <a:latin typeface="Noto Sans" panose="020B0502040504020204" pitchFamily="34"/>
                <a:ea typeface="Noto Sans" panose="020B0502040504020204" pitchFamily="34"/>
                <a:cs typeface="Noto Sans" panose="020B0502040504020204" pitchFamily="34"/>
              </a:rPr>
              <a:t>, ainsi que les promotions internes, retrouvez ci-après l’article de l’Intranet. </a:t>
            </a:r>
          </a:p>
          <a:p>
            <a:pPr marL="457200" indent="-100013" algn="just">
              <a:lnSpc>
                <a:spcPct val="107000"/>
              </a:lnSpc>
              <a:spcAft>
                <a:spcPts val="800"/>
              </a:spcAft>
            </a:pPr>
            <a:r>
              <a:rPr lang="fr-FR" sz="1000" dirty="0">
                <a:latin typeface="Noto Sans" panose="020B0502040504020204" pitchFamily="34"/>
                <a:ea typeface="Noto Sans" panose="020B0502040504020204" pitchFamily="34"/>
                <a:cs typeface="Noto Sans" panose="020B0502040504020204" pitchFamily="34"/>
                <a:hlinkClick r:id="rId10"/>
              </a:rPr>
              <a:t>https://www.intranet.vandoeuvre.net/infos-carriere/lavancement/</a:t>
            </a:r>
            <a:endParaRPr lang="fr-FR" sz="1000" dirty="0">
              <a:latin typeface="Noto Sans" panose="020B0502040504020204" pitchFamily="34"/>
              <a:ea typeface="Noto Sans" panose="020B0502040504020204" pitchFamily="34"/>
              <a:cs typeface="Noto Sans" panose="020B0502040504020204" pitchFamily="34"/>
            </a:endParaRPr>
          </a:p>
        </p:txBody>
      </p:sp>
    </p:spTree>
    <p:custDataLst>
      <p:tags r:id="rId1"/>
    </p:custDataLst>
    <p:extLst>
      <p:ext uri="{BB962C8B-B14F-4D97-AF65-F5344CB8AC3E}">
        <p14:creationId xmlns:p14="http://schemas.microsoft.com/office/powerpoint/2010/main" val="2338304990"/>
      </p:ext>
    </p:extLst>
  </p:cSld>
  <p:clrMapOvr>
    <a:masterClrMapping/>
  </p:clrMapOvr>
  <p:transition spd="slow" advTm="1666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000"/>
                                        <p:tgtEl>
                                          <p:spTgt spid="5"/>
                                        </p:tgtEl>
                                      </p:cBhvr>
                                    </p:animEffect>
                                    <p:anim calcmode="lin" valueType="num">
                                      <p:cBhvr>
                                        <p:cTn id="22" dur="2000" fill="hold"/>
                                        <p:tgtEl>
                                          <p:spTgt spid="5"/>
                                        </p:tgtEl>
                                        <p:attrNameLst>
                                          <p:attrName>ppt_w</p:attrName>
                                        </p:attrNameLst>
                                      </p:cBhvr>
                                      <p:tavLst>
                                        <p:tav tm="0" fmla="#ppt_w*sin(2.5*pi*$)">
                                          <p:val>
                                            <p:fltVal val="0"/>
                                          </p:val>
                                        </p:tav>
                                        <p:tav tm="100000">
                                          <p:val>
                                            <p:fltVal val="1"/>
                                          </p:val>
                                        </p:tav>
                                      </p:tavLst>
                                    </p:anim>
                                    <p:anim calcmode="lin" valueType="num">
                                      <p:cBhvr>
                                        <p:cTn id="2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1000"/>
                                        <p:tgtEl>
                                          <p:spTgt spid="6">
                                            <p:txEl>
                                              <p:pRg st="2" end="2"/>
                                            </p:txEl>
                                          </p:spTgt>
                                        </p:tgtEl>
                                      </p:cBhvr>
                                    </p:animEffect>
                                    <p:anim calcmode="lin" valueType="num">
                                      <p:cBhvr>
                                        <p:cTn id="4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1000"/>
                                        <p:tgtEl>
                                          <p:spTgt spid="6">
                                            <p:txEl>
                                              <p:pRg st="4" end="4"/>
                                            </p:txEl>
                                          </p:spTgt>
                                        </p:tgtEl>
                                      </p:cBhvr>
                                    </p:animEffect>
                                    <p:anim calcmode="lin" valueType="num">
                                      <p:cBhvr>
                                        <p:cTn id="5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1000"/>
                                        <p:tgtEl>
                                          <p:spTgt spid="6">
                                            <p:txEl>
                                              <p:pRg st="5" end="5"/>
                                            </p:txEl>
                                          </p:spTgt>
                                        </p:tgtEl>
                                      </p:cBhvr>
                                    </p:animEffect>
                                    <p:anim calcmode="lin" valueType="num">
                                      <p:cBhvr>
                                        <p:cTn id="5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
                                            <p:txEl>
                                              <p:pRg st="7" end="7"/>
                                            </p:txEl>
                                          </p:spTgt>
                                        </p:tgtEl>
                                        <p:attrNameLst>
                                          <p:attrName>style.visibility</p:attrName>
                                        </p:attrNameLst>
                                      </p:cBhvr>
                                      <p:to>
                                        <p:strVal val="visible"/>
                                      </p:to>
                                    </p:set>
                                    <p:animEffect transition="in" filter="fade">
                                      <p:cBhvr>
                                        <p:cTn id="64" dur="1000"/>
                                        <p:tgtEl>
                                          <p:spTgt spid="6">
                                            <p:txEl>
                                              <p:pRg st="7" end="7"/>
                                            </p:txEl>
                                          </p:spTgt>
                                        </p:tgtEl>
                                      </p:cBhvr>
                                    </p:animEffect>
                                    <p:anim calcmode="lin" valueType="num">
                                      <p:cBhvr>
                                        <p:cTn id="65"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7" end="7"/>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animEffect transition="in" filter="fade">
                                      <p:cBhvr>
                                        <p:cTn id="69" dur="1000"/>
                                        <p:tgtEl>
                                          <p:spTgt spid="6">
                                            <p:txEl>
                                              <p:pRg st="8" end="8"/>
                                            </p:txEl>
                                          </p:spTgt>
                                        </p:tgtEl>
                                      </p:cBhvr>
                                    </p:animEffect>
                                    <p:anim calcmode="lin" valueType="num">
                                      <p:cBhvr>
                                        <p:cTn id="70"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fade">
                                      <p:cBhvr>
                                        <p:cTn id="76" dur="1000"/>
                                        <p:tgtEl>
                                          <p:spTgt spid="6">
                                            <p:txEl>
                                              <p:pRg st="10" end="10"/>
                                            </p:txEl>
                                          </p:spTgt>
                                        </p:tgtEl>
                                      </p:cBhvr>
                                    </p:animEffect>
                                    <p:anim calcmode="lin" valueType="num">
                                      <p:cBhvr>
                                        <p:cTn id="77"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6">
                                            <p:txEl>
                                              <p:pRg st="11" end="11"/>
                                            </p:txEl>
                                          </p:spTgt>
                                        </p:tgtEl>
                                        <p:attrNameLst>
                                          <p:attrName>style.visibility</p:attrName>
                                        </p:attrNameLst>
                                      </p:cBhvr>
                                      <p:to>
                                        <p:strVal val="visible"/>
                                      </p:to>
                                    </p:set>
                                    <p:animEffect transition="in" filter="fade">
                                      <p:cBhvr>
                                        <p:cTn id="81" dur="1000"/>
                                        <p:tgtEl>
                                          <p:spTgt spid="6">
                                            <p:txEl>
                                              <p:pRg st="11" end="11"/>
                                            </p:txEl>
                                          </p:spTgt>
                                        </p:tgtEl>
                                      </p:cBhvr>
                                    </p:animEffect>
                                    <p:anim calcmode="lin" valueType="num">
                                      <p:cBhvr>
                                        <p:cTn id="8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7">
                                            <p:txEl>
                                              <p:pRg st="0" end="0"/>
                                            </p:txEl>
                                          </p:spTgt>
                                        </p:tgtEl>
                                        <p:attrNameLst>
                                          <p:attrName>style.visibility</p:attrName>
                                        </p:attrNameLst>
                                      </p:cBhvr>
                                      <p:to>
                                        <p:strVal val="visible"/>
                                      </p:to>
                                    </p:set>
                                    <p:animEffect transition="in" filter="fade">
                                      <p:cBhvr>
                                        <p:cTn id="88" dur="1000"/>
                                        <p:tgtEl>
                                          <p:spTgt spid="7">
                                            <p:txEl>
                                              <p:pRg st="0" end="0"/>
                                            </p:txEl>
                                          </p:spTgt>
                                        </p:tgtEl>
                                      </p:cBhvr>
                                    </p:animEffect>
                                    <p:anim calcmode="lin" valueType="num">
                                      <p:cBhvr>
                                        <p:cTn id="8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0" dur="1000" fill="hold"/>
                                        <p:tgtEl>
                                          <p:spTgt spid="7">
                                            <p:txEl>
                                              <p:pRg st="0" end="0"/>
                                            </p:txEl>
                                          </p:spTgt>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7">
                                            <p:txEl>
                                              <p:pRg st="1" end="1"/>
                                            </p:txEl>
                                          </p:spTgt>
                                        </p:tgtEl>
                                        <p:attrNameLst>
                                          <p:attrName>style.visibility</p:attrName>
                                        </p:attrNameLst>
                                      </p:cBhvr>
                                      <p:to>
                                        <p:strVal val="visible"/>
                                      </p:to>
                                    </p:set>
                                    <p:animEffect transition="in" filter="fade">
                                      <p:cBhvr>
                                        <p:cTn id="93" dur="1000"/>
                                        <p:tgtEl>
                                          <p:spTgt spid="7">
                                            <p:txEl>
                                              <p:pRg st="1" end="1"/>
                                            </p:txEl>
                                          </p:spTgt>
                                        </p:tgtEl>
                                      </p:cBhvr>
                                    </p:animEffect>
                                    <p:anim calcmode="lin" valueType="num">
                                      <p:cBhvr>
                                        <p:cTn id="9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7">
                                            <p:txEl>
                                              <p:pRg st="3" end="3"/>
                                            </p:txEl>
                                          </p:spTgt>
                                        </p:tgtEl>
                                        <p:attrNameLst>
                                          <p:attrName>style.visibility</p:attrName>
                                        </p:attrNameLst>
                                      </p:cBhvr>
                                      <p:to>
                                        <p:strVal val="visible"/>
                                      </p:to>
                                    </p:set>
                                    <p:animEffect transition="in" filter="fade">
                                      <p:cBhvr>
                                        <p:cTn id="100" dur="1000"/>
                                        <p:tgtEl>
                                          <p:spTgt spid="7">
                                            <p:txEl>
                                              <p:pRg st="3" end="3"/>
                                            </p:txEl>
                                          </p:spTgt>
                                        </p:tgtEl>
                                      </p:cBhvr>
                                    </p:animEffect>
                                    <p:anim calcmode="lin" valueType="num">
                                      <p:cBhvr>
                                        <p:cTn id="10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02" dur="1000" fill="hold"/>
                                        <p:tgtEl>
                                          <p:spTgt spid="7">
                                            <p:txEl>
                                              <p:pRg st="3" end="3"/>
                                            </p:txEl>
                                          </p:spTgt>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7">
                                            <p:txEl>
                                              <p:pRg st="4" end="4"/>
                                            </p:txEl>
                                          </p:spTgt>
                                        </p:tgtEl>
                                        <p:attrNameLst>
                                          <p:attrName>style.visibility</p:attrName>
                                        </p:attrNameLst>
                                      </p:cBhvr>
                                      <p:to>
                                        <p:strVal val="visible"/>
                                      </p:to>
                                    </p:set>
                                    <p:animEffect transition="in" filter="fade">
                                      <p:cBhvr>
                                        <p:cTn id="105" dur="1000"/>
                                        <p:tgtEl>
                                          <p:spTgt spid="7">
                                            <p:txEl>
                                              <p:pRg st="4" end="4"/>
                                            </p:txEl>
                                          </p:spTgt>
                                        </p:tgtEl>
                                      </p:cBhvr>
                                    </p:animEffect>
                                    <p:anim calcmode="lin" valueType="num">
                                      <p:cBhvr>
                                        <p:cTn id="10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07" dur="1000" fill="hold"/>
                                        <p:tgtEl>
                                          <p:spTgt spid="7">
                                            <p:txEl>
                                              <p:pRg st="4" end="4"/>
                                            </p:txEl>
                                          </p:spTgt>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7">
                                            <p:txEl>
                                              <p:pRg st="5" end="5"/>
                                            </p:txEl>
                                          </p:spTgt>
                                        </p:tgtEl>
                                        <p:attrNameLst>
                                          <p:attrName>style.visibility</p:attrName>
                                        </p:attrNameLst>
                                      </p:cBhvr>
                                      <p:to>
                                        <p:strVal val="visible"/>
                                      </p:to>
                                    </p:set>
                                    <p:animEffect transition="in" filter="fade">
                                      <p:cBhvr>
                                        <p:cTn id="110" dur="1000"/>
                                        <p:tgtEl>
                                          <p:spTgt spid="7">
                                            <p:txEl>
                                              <p:pRg st="5" end="5"/>
                                            </p:txEl>
                                          </p:spTgt>
                                        </p:tgtEl>
                                      </p:cBhvr>
                                    </p:animEffect>
                                    <p:anim calcmode="lin" valueType="num">
                                      <p:cBhvr>
                                        <p:cTn id="11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7">
                                            <p:txEl>
                                              <p:pRg st="7" end="7"/>
                                            </p:txEl>
                                          </p:spTgt>
                                        </p:tgtEl>
                                        <p:attrNameLst>
                                          <p:attrName>style.visibility</p:attrName>
                                        </p:attrNameLst>
                                      </p:cBhvr>
                                      <p:to>
                                        <p:strVal val="visible"/>
                                      </p:to>
                                    </p:set>
                                    <p:animEffect transition="in" filter="fade">
                                      <p:cBhvr>
                                        <p:cTn id="117" dur="1000"/>
                                        <p:tgtEl>
                                          <p:spTgt spid="7">
                                            <p:txEl>
                                              <p:pRg st="7" end="7"/>
                                            </p:txEl>
                                          </p:spTgt>
                                        </p:tgtEl>
                                      </p:cBhvr>
                                    </p:animEffect>
                                    <p:anim calcmode="lin" valueType="num">
                                      <p:cBhvr>
                                        <p:cTn id="11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119" dur="1000" fill="hold"/>
                                        <p:tgtEl>
                                          <p:spTgt spid="7">
                                            <p:txEl>
                                              <p:pRg st="7" end="7"/>
                                            </p:txEl>
                                          </p:spTgt>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7">
                                            <p:txEl>
                                              <p:pRg st="8" end="8"/>
                                            </p:txEl>
                                          </p:spTgt>
                                        </p:tgtEl>
                                        <p:attrNameLst>
                                          <p:attrName>style.visibility</p:attrName>
                                        </p:attrNameLst>
                                      </p:cBhvr>
                                      <p:to>
                                        <p:strVal val="visible"/>
                                      </p:to>
                                    </p:set>
                                    <p:animEffect transition="in" filter="fade">
                                      <p:cBhvr>
                                        <p:cTn id="122" dur="1000"/>
                                        <p:tgtEl>
                                          <p:spTgt spid="7">
                                            <p:txEl>
                                              <p:pRg st="8" end="8"/>
                                            </p:txEl>
                                          </p:spTgt>
                                        </p:tgtEl>
                                      </p:cBhvr>
                                    </p:animEffect>
                                    <p:anim calcmode="lin" valueType="num">
                                      <p:cBhvr>
                                        <p:cTn id="12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124"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ags/tag10.xml><?xml version="1.0" encoding="utf-8"?>
<p:tagLst xmlns:a="http://schemas.openxmlformats.org/drawingml/2006/main" xmlns:r="http://schemas.openxmlformats.org/officeDocument/2006/relationships" xmlns:p="http://schemas.openxmlformats.org/presentationml/2006/main">
  <p:tag name="TIMING" val="|0.6|1.4|2.3|1.4|1.4|1.5"/>
</p:tagLst>
</file>

<file path=ppt/tags/tag11.xml><?xml version="1.0" encoding="utf-8"?>
<p:tagLst xmlns:a="http://schemas.openxmlformats.org/drawingml/2006/main" xmlns:r="http://schemas.openxmlformats.org/officeDocument/2006/relationships" xmlns:p="http://schemas.openxmlformats.org/presentationml/2006/main">
  <p:tag name="TIMING" val="|0.5|1.2|2.6|1|1.2|2.3|1.3|1.4|1.4|1.4"/>
</p:tagLst>
</file>

<file path=ppt/tags/tag12.xml><?xml version="1.0" encoding="utf-8"?>
<p:tagLst xmlns:a="http://schemas.openxmlformats.org/drawingml/2006/main" xmlns:r="http://schemas.openxmlformats.org/officeDocument/2006/relationships" xmlns:p="http://schemas.openxmlformats.org/presentationml/2006/main">
  <p:tag name="TIMING" val="|0.5|0.9|1.7|2.4|0.9|1.5|1.6|1.2|1.3|0.8|1.4|1.4|1.2|1.2|1.2|1.7"/>
</p:tagLst>
</file>

<file path=ppt/tags/tag13.xml><?xml version="1.0" encoding="utf-8"?>
<p:tagLst xmlns:a="http://schemas.openxmlformats.org/drawingml/2006/main" xmlns:r="http://schemas.openxmlformats.org/officeDocument/2006/relationships" xmlns:p="http://schemas.openxmlformats.org/presentationml/2006/main">
  <p:tag name="TIMING" val="|0.4|3.2|1.5"/>
</p:tagLst>
</file>

<file path=ppt/tags/tag14.xml><?xml version="1.0" encoding="utf-8"?>
<p:tagLst xmlns:a="http://schemas.openxmlformats.org/drawingml/2006/main" xmlns:r="http://schemas.openxmlformats.org/officeDocument/2006/relationships" xmlns:p="http://schemas.openxmlformats.org/presentationml/2006/main">
  <p:tag name="TIMING" val="|0.5|2.3|0.9|1.8|1.4|1.4|1.4"/>
</p:tagLst>
</file>

<file path=ppt/tags/tag15.xml><?xml version="1.0" encoding="utf-8"?>
<p:tagLst xmlns:a="http://schemas.openxmlformats.org/drawingml/2006/main" xmlns:r="http://schemas.openxmlformats.org/officeDocument/2006/relationships" xmlns:p="http://schemas.openxmlformats.org/presentationml/2006/main">
  <p:tag name="TIMING" val="|0.6|1.4|1.4"/>
</p:tagLst>
</file>

<file path=ppt/tags/tag16.xml><?xml version="1.0" encoding="utf-8"?>
<p:tagLst xmlns:a="http://schemas.openxmlformats.org/drawingml/2006/main" xmlns:r="http://schemas.openxmlformats.org/officeDocument/2006/relationships" xmlns:p="http://schemas.openxmlformats.org/presentationml/2006/main">
  <p:tag name="TIMING" val="|0.6|1.4|1.1|1.4|1.6|1.3|1.3|1.4|1.6"/>
</p:tagLst>
</file>

<file path=ppt/tags/tag17.xml><?xml version="1.0" encoding="utf-8"?>
<p:tagLst xmlns:a="http://schemas.openxmlformats.org/drawingml/2006/main" xmlns:r="http://schemas.openxmlformats.org/officeDocument/2006/relationships" xmlns:p="http://schemas.openxmlformats.org/presentationml/2006/main">
  <p:tag name="TIMING" val="|0.4|1.4|2|1.4|1.5"/>
</p:tagLst>
</file>

<file path=ppt/tags/tag18.xml><?xml version="1.0" encoding="utf-8"?>
<p:tagLst xmlns:a="http://schemas.openxmlformats.org/drawingml/2006/main" xmlns:r="http://schemas.openxmlformats.org/officeDocument/2006/relationships" xmlns:p="http://schemas.openxmlformats.org/presentationml/2006/main">
  <p:tag name="TIMING" val="|0.6|1.4|1.6|2.9|1.6|1.8"/>
</p:tagLst>
</file>

<file path=ppt/tags/tag19.xml><?xml version="1.0" encoding="utf-8"?>
<p:tagLst xmlns:a="http://schemas.openxmlformats.org/drawingml/2006/main" xmlns:r="http://schemas.openxmlformats.org/officeDocument/2006/relationships" xmlns:p="http://schemas.openxmlformats.org/presentationml/2006/main">
  <p:tag name="TIMING" val="|0.6|1.3|1.7|1.9|1.7|2.3|2.2"/>
</p:tagLst>
</file>

<file path=ppt/tags/tag2.xml><?xml version="1.0" encoding="utf-8"?>
<p:tagLst xmlns:a="http://schemas.openxmlformats.org/drawingml/2006/main" xmlns:r="http://schemas.openxmlformats.org/officeDocument/2006/relationships" xmlns:p="http://schemas.openxmlformats.org/presentationml/2006/main">
  <p:tag name="TIMING" val="|0.9|1.5|1.3|2.4|1.5|3.7"/>
</p:tagLst>
</file>

<file path=ppt/tags/tag20.xml><?xml version="1.0" encoding="utf-8"?>
<p:tagLst xmlns:a="http://schemas.openxmlformats.org/drawingml/2006/main" xmlns:r="http://schemas.openxmlformats.org/officeDocument/2006/relationships" xmlns:p="http://schemas.openxmlformats.org/presentationml/2006/main">
  <p:tag name="TIMING" val="|0.9|1.4|2.6|1.4|1.4|1.4|1.3|1.3|2"/>
</p:tagLst>
</file>

<file path=ppt/tags/tag21.xml><?xml version="1.0" encoding="utf-8"?>
<p:tagLst xmlns:a="http://schemas.openxmlformats.org/drawingml/2006/main" xmlns:r="http://schemas.openxmlformats.org/officeDocument/2006/relationships" xmlns:p="http://schemas.openxmlformats.org/presentationml/2006/main">
  <p:tag name="TIMING" val="|1.3"/>
</p:tagLst>
</file>

<file path=ppt/tags/tag3.xml><?xml version="1.0" encoding="utf-8"?>
<p:tagLst xmlns:a="http://schemas.openxmlformats.org/drawingml/2006/main" xmlns:r="http://schemas.openxmlformats.org/officeDocument/2006/relationships" xmlns:p="http://schemas.openxmlformats.org/presentationml/2006/main">
  <p:tag name="TIMING" val="|0.7|3.6|0.9|1.4|2.6"/>
</p:tagLst>
</file>

<file path=ppt/tags/tag4.xml><?xml version="1.0" encoding="utf-8"?>
<p:tagLst xmlns:a="http://schemas.openxmlformats.org/drawingml/2006/main" xmlns:r="http://schemas.openxmlformats.org/officeDocument/2006/relationships" xmlns:p="http://schemas.openxmlformats.org/presentationml/2006/main">
  <p:tag name="TIMING" val="|0.5|1.2|1.7|2.7|1.3|1.4|1.2|1.2|1.2|1.4|1|1|1.2|1.4"/>
</p:tagLst>
</file>

<file path=ppt/tags/tag5.xml><?xml version="1.0" encoding="utf-8"?>
<p:tagLst xmlns:a="http://schemas.openxmlformats.org/drawingml/2006/main" xmlns:r="http://schemas.openxmlformats.org/officeDocument/2006/relationships" xmlns:p="http://schemas.openxmlformats.org/presentationml/2006/main">
  <p:tag name="TIMING" val="|1.5|1.6|1.7|1.5"/>
</p:tagLst>
</file>

<file path=ppt/tags/tag6.xml><?xml version="1.0" encoding="utf-8"?>
<p:tagLst xmlns:a="http://schemas.openxmlformats.org/drawingml/2006/main" xmlns:r="http://schemas.openxmlformats.org/officeDocument/2006/relationships" xmlns:p="http://schemas.openxmlformats.org/presentationml/2006/main">
  <p:tag name="TIMING" val="|0.6|1.1|1.3|2.9|1.9"/>
</p:tagLst>
</file>

<file path=ppt/tags/tag7.xml><?xml version="1.0" encoding="utf-8"?>
<p:tagLst xmlns:a="http://schemas.openxmlformats.org/drawingml/2006/main" xmlns:r="http://schemas.openxmlformats.org/officeDocument/2006/relationships" xmlns:p="http://schemas.openxmlformats.org/presentationml/2006/main">
  <p:tag name="TIMING" val="|1|0.9|1.2|1.4|1|1.4"/>
</p:tagLst>
</file>

<file path=ppt/tags/tag8.xml><?xml version="1.0" encoding="utf-8"?>
<p:tagLst xmlns:a="http://schemas.openxmlformats.org/drawingml/2006/main" xmlns:r="http://schemas.openxmlformats.org/officeDocument/2006/relationships" xmlns:p="http://schemas.openxmlformats.org/presentationml/2006/main">
  <p:tag name="TIMING" val="|0.3|1.2|1.1|2.8|1|1.1|1.2|1.1|1.1|1.2|1.4"/>
</p:tagLst>
</file>

<file path=ppt/tags/tag9.xml><?xml version="1.0" encoding="utf-8"?>
<p:tagLst xmlns:a="http://schemas.openxmlformats.org/drawingml/2006/main" xmlns:r="http://schemas.openxmlformats.org/officeDocument/2006/relationships" xmlns:p="http://schemas.openxmlformats.org/presentationml/2006/main">
  <p:tag name="TIMING" val="|0.5|2.3|0.8|1.4|1.1|2.6|1.1|1.1"/>
</p:tagLst>
</file>

<file path=ppt/theme/theme1.xml><?xml version="1.0" encoding="utf-8"?>
<a:theme xmlns:a="http://schemas.openxmlformats.org/drawingml/2006/main" name="Facette">
  <a:themeElements>
    <a:clrScheme name="Personnalisé 5">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0C226"/>
      </a:hlink>
      <a:folHlink>
        <a:srgbClr val="BFE373"/>
      </a:folHlink>
    </a:clrScheme>
    <a:fontScheme name="Personnalisé 2">
      <a:majorFont>
        <a:latin typeface="Noto Sans"/>
        <a:ea typeface=""/>
        <a:cs typeface=""/>
      </a:majorFont>
      <a:minorFont>
        <a:latin typeface="Noto Sans"/>
        <a:ea typeface=""/>
        <a:cs typeface=""/>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3371</TotalTime>
  <Words>5575</Words>
  <Application>Microsoft Office PowerPoint</Application>
  <PresentationFormat>Grand écran</PresentationFormat>
  <Paragraphs>362</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Calibri</vt:lpstr>
      <vt:lpstr>Noto Sans</vt:lpstr>
      <vt:lpstr>Symbol</vt:lpstr>
      <vt:lpstr>Times New Roman</vt:lpstr>
      <vt:lpstr>Wingdings</vt:lpstr>
      <vt:lpstr>Wingdings 3</vt:lpstr>
      <vt:lpstr>Facette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METROPOLE GRAND NANCY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 ANDRE</dc:creator>
  <cp:lastModifiedBy>Audrey ANDRE</cp:lastModifiedBy>
  <cp:revision>150</cp:revision>
  <cp:lastPrinted>2023-05-25T07:11:17Z</cp:lastPrinted>
  <dcterms:created xsi:type="dcterms:W3CDTF">2023-04-26T08:52:55Z</dcterms:created>
  <dcterms:modified xsi:type="dcterms:W3CDTF">2023-07-06T15:02:35Z</dcterms:modified>
  <cp:contentStatus/>
</cp:coreProperties>
</file>